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320" r:id="rId3"/>
    <p:sldId id="266" r:id="rId4"/>
    <p:sldId id="321" r:id="rId5"/>
    <p:sldId id="270" r:id="rId6"/>
    <p:sldId id="260" r:id="rId7"/>
    <p:sldId id="317" r:id="rId8"/>
    <p:sldId id="319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314" r:id="rId17"/>
    <p:sldId id="279" r:id="rId18"/>
    <p:sldId id="280" r:id="rId19"/>
    <p:sldId id="281" r:id="rId20"/>
    <p:sldId id="282" r:id="rId21"/>
    <p:sldId id="285" r:id="rId22"/>
    <p:sldId id="286" r:id="rId23"/>
    <p:sldId id="287" r:id="rId24"/>
    <p:sldId id="289" r:id="rId25"/>
    <p:sldId id="315" r:id="rId26"/>
    <p:sldId id="291" r:id="rId27"/>
    <p:sldId id="292" r:id="rId28"/>
    <p:sldId id="294" r:id="rId29"/>
    <p:sldId id="295" r:id="rId30"/>
    <p:sldId id="296" r:id="rId31"/>
    <p:sldId id="298" r:id="rId32"/>
    <p:sldId id="300" r:id="rId33"/>
    <p:sldId id="301" r:id="rId34"/>
    <p:sldId id="303" r:id="rId35"/>
    <p:sldId id="302" r:id="rId36"/>
    <p:sldId id="304" r:id="rId37"/>
    <p:sldId id="305" r:id="rId38"/>
    <p:sldId id="308" r:id="rId39"/>
    <p:sldId id="306" r:id="rId40"/>
    <p:sldId id="309" r:id="rId41"/>
    <p:sldId id="310" r:id="rId42"/>
    <p:sldId id="311" r:id="rId43"/>
    <p:sldId id="312" r:id="rId44"/>
    <p:sldId id="313" r:id="rId45"/>
    <p:sldId id="316" r:id="rId46"/>
    <p:sldId id="318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0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7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05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7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3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3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7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685800"/>
            <a:ext cx="9550400" cy="1143000"/>
          </a:xfrm>
        </p:spPr>
        <p:txBody>
          <a:bodyPr lIns="0" tIns="0" bIns="0" anchor="t">
            <a:noAutofit/>
          </a:bodyPr>
          <a:lstStyle>
            <a:lvl1pPr algn="l">
              <a:defRPr sz="2800" b="1" i="0">
                <a:solidFill>
                  <a:srgbClr val="19525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20800" y="1828800"/>
            <a:ext cx="9550400" cy="48895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rgbClr val="A098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20800" y="2317750"/>
            <a:ext cx="9550400" cy="309245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None/>
              <a:defRPr sz="14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06400" y="6400801"/>
            <a:ext cx="508000" cy="365125"/>
          </a:xfrm>
          <a:prstGeom prst="rect">
            <a:avLst/>
          </a:prstGeom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cs typeface="Arial" charset="0"/>
              </a:defRPr>
            </a:lvl1pPr>
          </a:lstStyle>
          <a:p>
            <a:fld id="{15A11AAD-CD59-496E-9BF2-55A30630AE9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24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685800"/>
            <a:ext cx="9550400" cy="1143000"/>
          </a:xfrm>
        </p:spPr>
        <p:txBody>
          <a:bodyPr lIns="0" tIns="0" bIns="0" anchor="t">
            <a:noAutofit/>
          </a:bodyPr>
          <a:lstStyle>
            <a:lvl1pPr algn="l">
              <a:defRPr sz="2800" b="1" i="0">
                <a:solidFill>
                  <a:srgbClr val="19525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20800" y="1828800"/>
            <a:ext cx="9550400" cy="48895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800" b="1" i="0" baseline="0">
                <a:solidFill>
                  <a:srgbClr val="A098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20800" y="2317750"/>
            <a:ext cx="9550400" cy="309245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buClr>
                <a:srgbClr val="A09859"/>
              </a:buClr>
              <a:buFont typeface="Arial"/>
              <a:buChar char="•"/>
              <a:defRPr sz="14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06400" y="6400801"/>
            <a:ext cx="508000" cy="365125"/>
          </a:xfrm>
          <a:prstGeom prst="rect">
            <a:avLst/>
          </a:prstGeom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cs typeface="Arial" charset="0"/>
              </a:defRPr>
            </a:lvl1pPr>
          </a:lstStyle>
          <a:p>
            <a:fld id="{2BDCE2B1-A678-4590-8689-76E8F2AE1E6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96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7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7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4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8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3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15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si.gov.au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383E-10C8-48FD-8760-4712ABBB5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1" y="2438400"/>
            <a:ext cx="10828187" cy="1669673"/>
          </a:xfrm>
        </p:spPr>
        <p:txBody>
          <a:bodyPr/>
          <a:lstStyle/>
          <a:p>
            <a:pPr algn="ctr"/>
            <a:r>
              <a:rPr lang="en-AU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10 Parent Information Evening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dirty="0" smtClean="0">
                <a:latin typeface="Calibri" panose="020F0502020204030204" pitchFamily="34" charset="0"/>
                <a:cs typeface="Calibri" panose="020F0502020204030204" pitchFamily="34" charset="0"/>
              </a:rPr>
              <a:t>May 2022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685F0-E8DF-47A8-94C3-DAE975A49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445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1AF2B-DCB1-4D4F-A1AE-8BECD0E9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76" y="110837"/>
            <a:ext cx="7087552" cy="1518088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WACE-</a:t>
            </a:r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1884218"/>
            <a:ext cx="12007274" cy="4738612"/>
          </a:xfrm>
        </p:spPr>
        <p:txBody>
          <a:bodyPr>
            <a:noAutofit/>
          </a:bodyPr>
          <a:lstStyle/>
          <a:p>
            <a:pPr marL="285750" indent="-28575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Complete a literacy and numeracy assessment to demonstrate achievement at or above a minimum standard-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OLNA</a:t>
            </a:r>
          </a:p>
          <a:p>
            <a:pPr marL="285750" indent="-285750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an </a:t>
            </a: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ATAR </a:t>
            </a:r>
            <a:r>
              <a:rPr lang="en-A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 OR </a:t>
            </a: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en-A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 in combination with a </a:t>
            </a: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VET qualification </a:t>
            </a:r>
            <a:endParaRPr lang="en-A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Foundation courses will be timetabled for students who have not met OLNA requirements for Maths and English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Complete a year 11 English course and year 12 English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</a:p>
          <a:p>
            <a:pPr marL="285750" indent="-285750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Complete at least one course from a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List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 (Arts, Language, Social Science)course and one course from a List B course (Mathematics, Science, Technologies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18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1AF2B-DCB1-4D4F-A1AE-8BECD0E9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67" y="739267"/>
            <a:ext cx="7087552" cy="1080938"/>
          </a:xfrm>
        </p:spPr>
        <p:txBody>
          <a:bodyPr>
            <a:normAutofit/>
          </a:bodyPr>
          <a:lstStyle/>
          <a:p>
            <a:r>
              <a:rPr lang="en-AU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WACE- Requirements</a:t>
            </a:r>
            <a:endParaRPr lang="en-A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85750" indent="-285750"/>
            <a:r>
              <a:rPr lang="en-US" sz="5100" b="1" dirty="0">
                <a:latin typeface="Calibri" panose="020F0502020204030204" pitchFamily="34" charset="0"/>
                <a:cs typeface="Calibri" panose="020F0502020204030204" pitchFamily="34" charset="0"/>
              </a:rPr>
              <a:t>Complete a minimum of 10 courses across senior secondary </a:t>
            </a:r>
            <a:r>
              <a:rPr lang="en-US" sz="5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</a:p>
          <a:p>
            <a:pPr marL="285750" indent="-285750"/>
            <a:endParaRPr lang="en-US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en-US" sz="5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Achieve </a:t>
            </a:r>
            <a:r>
              <a:rPr lang="en-US" sz="5100" b="1" dirty="0">
                <a:latin typeface="Calibri" panose="020F0502020204030204" pitchFamily="34" charset="0"/>
                <a:cs typeface="Calibri" panose="020F0502020204030204" pitchFamily="34" charset="0"/>
              </a:rPr>
              <a:t>at least 7 C Grades in year 11 and 12 (or equivalents)</a:t>
            </a:r>
          </a:p>
          <a:p>
            <a:pPr>
              <a:buNone/>
            </a:pPr>
            <a:r>
              <a:rPr lang="en-US" sz="51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51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>
              <a:buNone/>
            </a:pPr>
            <a:endParaRPr lang="en-US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5100" b="1" dirty="0">
                <a:latin typeface="Calibri" panose="020F0502020204030204" pitchFamily="34" charset="0"/>
                <a:cs typeface="Calibri" panose="020F0502020204030204" pitchFamily="34" charset="0"/>
              </a:rPr>
              <a:t>   Achieve at least 3 C Grades in year 12 (or </a:t>
            </a:r>
          </a:p>
          <a:p>
            <a:pPr>
              <a:buNone/>
            </a:pPr>
            <a:r>
              <a:rPr lang="en-US" sz="5100" b="1" dirty="0">
                <a:latin typeface="Calibri" panose="020F0502020204030204" pitchFamily="34" charset="0"/>
                <a:cs typeface="Calibri" panose="020F0502020204030204" pitchFamily="34" charset="0"/>
              </a:rPr>
              <a:t>   equivalents) Completion of Certificates as part of their Senior School Course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38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1AF2B-DCB1-4D4F-A1AE-8BECD0E9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58" y="675419"/>
            <a:ext cx="7087552" cy="108093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Good Standing Policy- supports achievement of WACE</a:t>
            </a:r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072" y="1542473"/>
            <a:ext cx="11656291" cy="5315527"/>
          </a:xfrm>
        </p:spPr>
        <p:txBody>
          <a:bodyPr>
            <a:normAutofit/>
          </a:bodyPr>
          <a:lstStyle/>
          <a:p>
            <a:pPr defTabSz="649288">
              <a:spcBef>
                <a:spcPts val="500"/>
              </a:spcBef>
              <a:buNone/>
              <a:defRPr/>
            </a:pPr>
            <a:endParaRPr lang="en-US" b="1" dirty="0">
              <a:latin typeface="Helvetica" charset="0"/>
              <a:cs typeface="Helvetica" charset="0"/>
              <a:sym typeface="Helvetica" charset="0"/>
            </a:endParaRPr>
          </a:p>
          <a:p>
            <a:pPr algn="ctr" defTabSz="649288">
              <a:spcBef>
                <a:spcPts val="500"/>
              </a:spcBef>
              <a:buNone/>
              <a:defRPr/>
            </a:pPr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pPr defTabSz="649288">
              <a:spcBef>
                <a:spcPts val="500"/>
              </a:spcBef>
              <a:buNone/>
              <a:defRPr/>
            </a:pP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   </a:t>
            </a: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Good Standing is reviewed each semester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. Students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who are deemed to have maintained Good Standing in a semester will have achieved the following levels of performance in relation to the standards: </a:t>
            </a:r>
          </a:p>
          <a:p>
            <a:pPr algn="just" defTabSz="649288">
              <a:spcBef>
                <a:spcPts val="500"/>
              </a:spcBef>
              <a:buNone/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  <a:sym typeface="Helvetica" charset="0"/>
            </a:endParaRPr>
          </a:p>
          <a:p>
            <a:pPr defTabSz="649288">
              <a:spcBef>
                <a:spcPts val="5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Commitment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Standard-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obtain at least 60%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combined ‘Consistently’ and                   ‘Often’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a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ttributes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on Semester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Report</a:t>
            </a:r>
          </a:p>
          <a:p>
            <a:pPr algn="just" defTabSz="649288">
              <a:spcBef>
                <a:spcPts val="500"/>
              </a:spcBef>
              <a:defRPr/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  <a:sym typeface="Helvetica" charset="0"/>
            </a:endParaRPr>
          </a:p>
          <a:p>
            <a:pPr algn="just" defTabSz="649288">
              <a:spcBef>
                <a:spcPts val="5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Attendance Standard-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90% attendance (or better) within a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semester</a:t>
            </a:r>
          </a:p>
          <a:p>
            <a:pPr algn="just" defTabSz="649288">
              <a:spcBef>
                <a:spcPts val="500"/>
              </a:spcBef>
              <a:defRPr/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  <a:sym typeface="Helvetica" charset="0"/>
            </a:endParaRPr>
          </a:p>
          <a:p>
            <a:pPr algn="just" defTabSz="649288">
              <a:spcBef>
                <a:spcPts val="5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Conduct Standard-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maintain what is accepted as consistent good conduct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41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1AF2B-DCB1-4D4F-A1AE-8BECD0E9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67" y="739267"/>
            <a:ext cx="7087552" cy="1080938"/>
          </a:xfrm>
        </p:spPr>
        <p:txBody>
          <a:bodyPr>
            <a:normAutofit/>
          </a:bodyPr>
          <a:lstStyle/>
          <a:p>
            <a:r>
              <a:rPr lang="en-AU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Good Standing Policy</a:t>
            </a:r>
            <a:endParaRPr lang="en-A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321" y="2107466"/>
            <a:ext cx="9613861" cy="4347763"/>
          </a:xfrm>
        </p:spPr>
        <p:txBody>
          <a:bodyPr>
            <a:normAutofit/>
          </a:bodyPr>
          <a:lstStyle/>
          <a:p>
            <a:pPr defTabSz="649288">
              <a:spcBef>
                <a:spcPts val="500"/>
              </a:spcBef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Advanced Standing – Academic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" charset="0"/>
            </a:endParaRPr>
          </a:p>
          <a:p>
            <a:pPr defTabSz="649288">
              <a:spcBef>
                <a:spcPts val="500"/>
              </a:spcBef>
              <a:buNone/>
              <a:defRPr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  Students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are deemed to have excelled in relation to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the standards </a:t>
            </a:r>
          </a:p>
          <a:p>
            <a:pPr defTabSz="649288">
              <a:spcBef>
                <a:spcPts val="500"/>
              </a:spcBef>
              <a:buNone/>
              <a:defRPr/>
            </a:pP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  <a:sym typeface="Helvetica" charset="0"/>
            </a:endParaRPr>
          </a:p>
          <a:p>
            <a:pPr defTabSz="649288">
              <a:spcBef>
                <a:spcPts val="500"/>
              </a:spcBef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Advanced Standing – Commitment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" charset="0"/>
            </a:endParaRPr>
          </a:p>
          <a:p>
            <a:pPr defTabSz="649288">
              <a:spcBef>
                <a:spcPts val="500"/>
              </a:spcBef>
              <a:buNone/>
              <a:defRPr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  Students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are deemed to have excelled in relation the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standards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  <a:sym typeface="Helvetica" charset="0"/>
            </a:endParaRPr>
          </a:p>
          <a:p>
            <a:pPr defTabSz="649288">
              <a:spcBef>
                <a:spcPts val="500"/>
              </a:spcBef>
              <a:buNone/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1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1AF2B-DCB1-4D4F-A1AE-8BECD0E9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67" y="739267"/>
            <a:ext cx="7087552" cy="1080938"/>
          </a:xfrm>
        </p:spPr>
        <p:txBody>
          <a:bodyPr>
            <a:normAutofit/>
          </a:bodyPr>
          <a:lstStyle/>
          <a:p>
            <a:r>
              <a:rPr lang="en-A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Good Standing Policy</a:t>
            </a:r>
            <a:endParaRPr lang="en-A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321" y="1977798"/>
            <a:ext cx="11123752" cy="4644675"/>
          </a:xfrm>
        </p:spPr>
        <p:txBody>
          <a:bodyPr>
            <a:normAutofit/>
          </a:bodyPr>
          <a:lstStyle/>
          <a:p>
            <a:pPr defTabSz="649288">
              <a:spcBef>
                <a:spcPts val="500"/>
              </a:spcBef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Conditional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Standing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  <a:sym typeface="Helvetica" charset="0"/>
            </a:endParaRPr>
          </a:p>
          <a:p>
            <a:pPr defTabSz="649288">
              <a:spcBef>
                <a:spcPts val="500"/>
              </a:spcBef>
              <a:buNone/>
              <a:defRPr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	Students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are deemed to have performed below an acceptable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level in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relation to the standards when they have exhibited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one or more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 of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he following levels of performance in a semester:</a:t>
            </a:r>
          </a:p>
          <a:p>
            <a:pPr defTabSz="649288">
              <a:spcBef>
                <a:spcPts val="500"/>
              </a:spcBef>
              <a:buNone/>
              <a:defRPr/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  <a:sym typeface="Helvetica" charset="0"/>
            </a:endParaRPr>
          </a:p>
          <a:p>
            <a:pPr marL="342900" indent="-342900" defTabSz="649288">
              <a:spcBef>
                <a:spcPts val="5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Commitment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Standard-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obtain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less than 60% combined Consistently and Often Attributes on Semester Report </a:t>
            </a:r>
          </a:p>
          <a:p>
            <a:pPr marL="342900" indent="-342900" defTabSz="649288">
              <a:spcBef>
                <a:spcPts val="5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Attendance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Standards-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below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90% attendance within a semester</a:t>
            </a:r>
          </a:p>
          <a:p>
            <a:pPr marL="342900" indent="-342900" defTabSz="649288">
              <a:spcBef>
                <a:spcPts val="5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Conduct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Standard-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Helvetica" charset="0"/>
              </a:rPr>
              <a:t>not maintaining consistent good conduct across the school.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49288">
              <a:spcBef>
                <a:spcPts val="500"/>
              </a:spcBef>
              <a:buNone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1AF2B-DCB1-4D4F-A1AE-8BECD0E9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76" y="739267"/>
            <a:ext cx="7087552" cy="1080938"/>
          </a:xfrm>
        </p:spPr>
        <p:txBody>
          <a:bodyPr>
            <a:normAutofit/>
          </a:bodyPr>
          <a:lstStyle/>
          <a:p>
            <a:r>
              <a:rPr lang="en-A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WACE- Pathways at BSC</a:t>
            </a:r>
            <a:endParaRPr lang="en-A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0628" y="2336873"/>
            <a:ext cx="11767457" cy="3599316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ATAR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  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Front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door entry to University 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 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 Day Program at BSC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ETP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Day Program at BSC and access to External Training Providers      		    Work Placement, TAFE, School Based Traineeships, Other 			    External Training Providers</a:t>
            </a:r>
          </a:p>
          <a:p>
            <a:pPr marL="1371600" lvl="3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40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How to make a Good Decision </a:t>
            </a:r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selecting  Courses </a:t>
            </a:r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2023-24</a:t>
            </a:r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" y="2041236"/>
            <a:ext cx="10183347" cy="4729019"/>
          </a:xfrm>
        </p:spPr>
      </p:pic>
    </p:spTree>
    <p:extLst>
      <p:ext uri="{BB962C8B-B14F-4D97-AF65-F5344CB8AC3E}">
        <p14:creationId xmlns:p14="http://schemas.microsoft.com/office/powerpoint/2010/main" val="356876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1AF2B-DCB1-4D4F-A1AE-8BECD0E9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4" y="739267"/>
            <a:ext cx="7569885" cy="108093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Benchmarks- Requirements for choosing Pathways at BSC</a:t>
            </a:r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NAPLAN Band 8 or above and B Grade in year 10 English for ENGLISH &amp; Related Courses in ATAR Pathway</a:t>
            </a:r>
          </a:p>
          <a:p>
            <a:pPr marL="457200" indent="-457200"/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Pre- Requisites for other ATAR courses </a:t>
            </a:r>
          </a:p>
          <a:p>
            <a:pPr marL="457200" indent="-457200"/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General/Certificate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courses have 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recommended benchmarks and some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prerequisites for Attributes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42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19780"/>
              </p:ext>
            </p:extLst>
          </p:nvPr>
        </p:nvGraphicFramePr>
        <p:xfrm>
          <a:off x="140426" y="2015875"/>
          <a:ext cx="10211689" cy="4686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594">
                  <a:extLst>
                    <a:ext uri="{9D8B030D-6E8A-4147-A177-3AD203B41FA5}">
                      <a16:colId xmlns:a16="http://schemas.microsoft.com/office/drawing/2014/main" val="4147979858"/>
                    </a:ext>
                  </a:extLst>
                </a:gridCol>
                <a:gridCol w="4818029">
                  <a:extLst>
                    <a:ext uri="{9D8B030D-6E8A-4147-A177-3AD203B41FA5}">
                      <a16:colId xmlns:a16="http://schemas.microsoft.com/office/drawing/2014/main" val="2514790765"/>
                    </a:ext>
                  </a:extLst>
                </a:gridCol>
                <a:gridCol w="437053">
                  <a:extLst>
                    <a:ext uri="{9D8B030D-6E8A-4147-A177-3AD203B41FA5}">
                      <a16:colId xmlns:a16="http://schemas.microsoft.com/office/drawing/2014/main" val="2734531343"/>
                    </a:ext>
                  </a:extLst>
                </a:gridCol>
                <a:gridCol w="4071013">
                  <a:extLst>
                    <a:ext uri="{9D8B030D-6E8A-4147-A177-3AD203B41FA5}">
                      <a16:colId xmlns:a16="http://schemas.microsoft.com/office/drawing/2014/main" val="3628917715"/>
                    </a:ext>
                  </a:extLst>
                </a:gridCol>
              </a:tblGrid>
              <a:tr h="443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38605" algn="ctr"/>
                        </a:tabLst>
                      </a:pPr>
                      <a:r>
                        <a:rPr lang="en-AU" sz="800">
                          <a:effectLst/>
                        </a:rPr>
                        <a:t>Curriculum Area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38605" algn="ctr"/>
                        </a:tabLst>
                      </a:pPr>
                      <a:r>
                        <a:rPr lang="en-AU" sz="800" dirty="0">
                          <a:effectLst/>
                        </a:rPr>
                        <a:t>Year 11 and Year 12 ATAR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38605" algn="ctr"/>
                        </a:tabLst>
                      </a:pPr>
                      <a:r>
                        <a:rPr lang="en-AU" sz="800" dirty="0">
                          <a:effectLst/>
                        </a:rPr>
                        <a:t> 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Course Code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Year 10 minimum Benchmark Semester 1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459294062"/>
                  </a:ext>
                </a:extLst>
              </a:tr>
              <a:tr h="221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English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English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AEENG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Band 8 NAPLAN Writing and Reading` and B English grade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10308810"/>
                  </a:ext>
                </a:extLst>
              </a:tr>
              <a:tr h="332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Mathematics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Mathematics Applications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AEMAA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 Grade General Pathway Band 8 NAPLAN Numeracy minimum 60% in Maths Exam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4261983701"/>
                  </a:ext>
                </a:extLst>
              </a:tr>
              <a:tr h="332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Mathematical Methods- Round One offer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AEMAM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 Pre ATAR Pathway and minimum 70% in Maths Exam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Band 8 NAPLAN Numeracy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3110883327"/>
                  </a:ext>
                </a:extLst>
              </a:tr>
              <a:tr h="332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Science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Psychology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AEPSY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 Grade in Science and B in Science Exam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Band 8 NAPLAN Numeracy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3351867739"/>
                  </a:ext>
                </a:extLst>
              </a:tr>
              <a:tr h="332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Human Biology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AEHBY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 Grade in Science and B in Science Exam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Band 8 NAPLAN Numeracy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2874230917"/>
                  </a:ext>
                </a:extLst>
              </a:tr>
              <a:tr h="332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Earth and Environmental Science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AEBLY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B Grade in Science and B in Science Exam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Band 8 NAPLAN Numeracy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1733630411"/>
                  </a:ext>
                </a:extLst>
              </a:tr>
              <a:tr h="332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Chemistry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AECHE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 Grade Science and B in Science Exam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Band 8 NAPLAN Numeracy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3520712288"/>
                  </a:ext>
                </a:extLst>
              </a:tr>
              <a:tr h="443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Physics- Round One offer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AEPHY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 Pre ATAR Pathway Grade and Qualify for Maths Methods and B in Science Exam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Band 8 NAPLAN Numeracy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2411619637"/>
                  </a:ext>
                </a:extLst>
              </a:tr>
              <a:tr h="332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Health and Physical Education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Health Studies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AEHEA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Benchmark ATAR English and A in Health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3791133581"/>
                  </a:ext>
                </a:extLst>
              </a:tr>
              <a:tr h="332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Humanities and Social Sciences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Geography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AEGEO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Benchmark ATAR English and B HASS grade and minimum 60% in HASS Exam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2903653495"/>
                  </a:ext>
                </a:extLst>
              </a:tr>
              <a:tr h="332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Modern History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AEHIM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Benchmark ATAR English and B HASS grade and minimum 60% in HASS Exam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1923173896"/>
                  </a:ext>
                </a:extLst>
              </a:tr>
              <a:tr h="332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 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2242800474"/>
                  </a:ext>
                </a:extLst>
              </a:tr>
              <a:tr h="221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The Arts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Visual Arts- portfolio required 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AEVAR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Benchmark for ATAR English and A in Year 10 Art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2" marR="52242" marT="0" marB="0"/>
                </a:tc>
                <a:extLst>
                  <a:ext uri="{0D108BD9-81ED-4DB2-BD59-A6C34878D82A}">
                    <a16:rowId xmlns:a16="http://schemas.microsoft.com/office/drawing/2014/main" val="2457706851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55344"/>
            <a:ext cx="7967051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Course Benchmarks 2023-24	</a:t>
            </a:r>
            <a:endParaRPr kumimoji="0" lang="en-AU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ATAR students must have the benchmark for ATAR English to select any ATAR Course</a:t>
            </a:r>
            <a:endParaRPr kumimoji="0" lang="en-AU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55344"/>
            <a:ext cx="7967051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Course Benchmarks 2022-23	</a:t>
            </a:r>
            <a:endParaRPr kumimoji="0" lang="en-AU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 Courses/Certificates- recommended benchmarks</a:t>
            </a:r>
            <a:endParaRPr kumimoji="0" lang="en-AU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150937"/>
              </p:ext>
            </p:extLst>
          </p:nvPr>
        </p:nvGraphicFramePr>
        <p:xfrm>
          <a:off x="83127" y="2021424"/>
          <a:ext cx="10341033" cy="4689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870">
                  <a:extLst>
                    <a:ext uri="{9D8B030D-6E8A-4147-A177-3AD203B41FA5}">
                      <a16:colId xmlns:a16="http://schemas.microsoft.com/office/drawing/2014/main" val="4001699170"/>
                    </a:ext>
                  </a:extLst>
                </a:gridCol>
                <a:gridCol w="5764912">
                  <a:extLst>
                    <a:ext uri="{9D8B030D-6E8A-4147-A177-3AD203B41FA5}">
                      <a16:colId xmlns:a16="http://schemas.microsoft.com/office/drawing/2014/main" val="680471966"/>
                    </a:ext>
                  </a:extLst>
                </a:gridCol>
                <a:gridCol w="746031">
                  <a:extLst>
                    <a:ext uri="{9D8B030D-6E8A-4147-A177-3AD203B41FA5}">
                      <a16:colId xmlns:a16="http://schemas.microsoft.com/office/drawing/2014/main" val="1905784279"/>
                    </a:ext>
                  </a:extLst>
                </a:gridCol>
                <a:gridCol w="2800220">
                  <a:extLst>
                    <a:ext uri="{9D8B030D-6E8A-4147-A177-3AD203B41FA5}">
                      <a16:colId xmlns:a16="http://schemas.microsoft.com/office/drawing/2014/main" val="3915517805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538605" algn="ctr"/>
                        </a:tabLst>
                      </a:pPr>
                      <a:r>
                        <a:rPr lang="en-AU" sz="700">
                          <a:effectLst/>
                        </a:rPr>
                        <a:t>Curriculum Area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538605" algn="ctr"/>
                        </a:tabLst>
                      </a:pPr>
                      <a:r>
                        <a:rPr lang="en-AU" sz="700">
                          <a:effectLst/>
                        </a:rPr>
                        <a:t>Year 11 and 12 General</a:t>
                      </a:r>
                      <a:endParaRPr lang="en-AU" sz="9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538605" algn="ctr"/>
                        </a:tabLs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538605" algn="ctr"/>
                        </a:tabLst>
                      </a:pPr>
                      <a:r>
                        <a:rPr lang="en-AU" sz="700">
                          <a:effectLst/>
                        </a:rPr>
                        <a:t>Course Code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538605" algn="ctr"/>
                        </a:tabLst>
                      </a:pPr>
                      <a:r>
                        <a:rPr lang="en-AU" sz="700">
                          <a:effectLst/>
                        </a:rPr>
                        <a:t>Year 10 minimum Benchmark Semester 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2533420075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English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English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GEENG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OLNA Requirements met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2574268301"/>
                  </a:ext>
                </a:extLst>
              </a:tr>
              <a:tr h="24599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Mathematics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Mathematics Essential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GEMAE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OLNA Requirements met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668314896"/>
                  </a:ext>
                </a:extLst>
              </a:tr>
              <a:tr h="3916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Health and Physical Education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Physical Education Studies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GEPES</a:t>
                      </a:r>
                      <a:endParaRPr lang="en-AU" sz="9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Physical Education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773405329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Health Studies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GEHEA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Health Education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1772146000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Outdoor Education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GEOED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PE/OED/Sp Sci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279091310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The Arts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Visual Arts 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GEVAR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Visual Arts 2D/3D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3208280691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Technology and Enterprise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Food Science and Technology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GEFST</a:t>
                      </a:r>
                      <a:endParaRPr lang="en-AU" sz="9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Food 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2942870422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Children, Family and Community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GECFC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Child Care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1113794317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Materials Design and Technology Metals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GEMDTM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Metalwork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3918827532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Materials Design and Technology Wood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GEMDTW</a:t>
                      </a:r>
                      <a:endParaRPr lang="en-AU" sz="9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Woodwork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4014982994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Science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Human Biology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GEHBY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Science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3535224862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Humanities and Social Sciences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Career and Enterprise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GECAE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HASS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2056952523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Geography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GEGEO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HASS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291730165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Modern History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GEHIM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HASS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92724776"/>
                  </a:ext>
                </a:extLst>
              </a:tr>
              <a:tr h="131127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FOUNDATION COURSES -  ONLY OFFERED TO STUDENTS WHO HAVE NOT MET OLNA REQUIREMENTS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3093595725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English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English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FEENG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2497068205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Mathematics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Mathematics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FEMAE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3946192150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Humanities and Social Sciences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Career and Enterprise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FECAE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3085780517"/>
                  </a:ext>
                </a:extLst>
              </a:tr>
              <a:tr h="131127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                                                                                                               CERTIFICATE COURSES    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1259618834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Certificate II in Creative Industries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CUF20107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Media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2951024449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Certificate II in Construction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CPC20211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Woodwork/Metalwork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917641599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Certificate II in Hospitality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SIT20213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Food 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466946441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Certificate II in Community Services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CHG22015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Minimum C Grade in Year 10 Child Care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3735325554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Certificate II in </a:t>
                      </a:r>
                      <a:r>
                        <a:rPr lang="en-AU" sz="700" dirty="0" smtClean="0">
                          <a:effectLst/>
                        </a:rPr>
                        <a:t>Workplace</a:t>
                      </a:r>
                      <a:r>
                        <a:rPr lang="en-AU" sz="700" baseline="0" dirty="0" smtClean="0">
                          <a:effectLst/>
                        </a:rPr>
                        <a:t> Skills</a:t>
                      </a:r>
                      <a:r>
                        <a:rPr lang="en-AU" sz="700" dirty="0" smtClean="0">
                          <a:effectLst/>
                        </a:rPr>
                        <a:t> </a:t>
                      </a:r>
                      <a:r>
                        <a:rPr lang="en-AU" sz="700" dirty="0">
                          <a:effectLst/>
                        </a:rPr>
                        <a:t>(Year 11) and Certificate III in Business (Year 12) 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57935" algn="ctr"/>
                        </a:tabLst>
                      </a:pPr>
                      <a:r>
                        <a:rPr lang="en-AU" sz="700">
                          <a:effectLst/>
                        </a:rPr>
                        <a:t>BSB20112 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57935" algn="ctr"/>
                        </a:tabLst>
                      </a:pPr>
                      <a:r>
                        <a:rPr lang="en-AU" sz="700">
                          <a:effectLst/>
                        </a:rPr>
                        <a:t>Minimum C Grade in Year 10 English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1730456440"/>
                  </a:ext>
                </a:extLst>
              </a:tr>
              <a:tr h="3805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Authority Developed Workplace Learning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57935" algn="ctr"/>
                        </a:tabLst>
                      </a:pPr>
                      <a:r>
                        <a:rPr lang="en-AU" sz="700">
                          <a:effectLst/>
                        </a:rPr>
                        <a:t>ADWPL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57935" algn="ctr"/>
                        </a:tabLst>
                      </a:pPr>
                      <a:r>
                        <a:rPr lang="en-AU" sz="700" dirty="0">
                          <a:effectLst/>
                        </a:rPr>
                        <a:t>Based on Good Standing Attributes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05" marR="53105" marT="0" marB="0"/>
                </a:tc>
                <a:extLst>
                  <a:ext uri="{0D108BD9-81ED-4DB2-BD59-A6C34878D82A}">
                    <a16:rowId xmlns:a16="http://schemas.microsoft.com/office/drawing/2014/main" val="3975017608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 to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939024" cy="3599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4400" kern="1000" spc="5" dirty="0">
                <a:latin typeface="Calibri" panose="020F0502020204030204" pitchFamily="34" charset="0"/>
                <a:cs typeface="Calibri" panose="020F0502020204030204" pitchFamily="34" charset="0"/>
              </a:rPr>
              <a:t>I respectfully acknowledge </a:t>
            </a:r>
            <a:r>
              <a:rPr lang="en-AU" sz="4400" kern="1000" spc="-1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AU" sz="4400" kern="1000" spc="5" dirty="0">
                <a:latin typeface="Calibri" panose="020F0502020204030204" pitchFamily="34" charset="0"/>
                <a:cs typeface="Calibri" panose="020F0502020204030204" pitchFamily="34" charset="0"/>
              </a:rPr>
              <a:t>past </a:t>
            </a:r>
            <a:r>
              <a:rPr lang="en-AU" sz="4400" kern="1000" spc="-1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AU" sz="4400" kern="1000" dirty="0">
                <a:latin typeface="Calibri" panose="020F0502020204030204" pitchFamily="34" charset="0"/>
                <a:cs typeface="Calibri" panose="020F0502020204030204" pitchFamily="34" charset="0"/>
              </a:rPr>
              <a:t>present  </a:t>
            </a:r>
            <a:r>
              <a:rPr lang="en-AU" sz="4400" kern="1000" spc="-10" dirty="0">
                <a:latin typeface="Calibri" panose="020F0502020204030204" pitchFamily="34" charset="0"/>
                <a:cs typeface="Calibri" panose="020F0502020204030204" pitchFamily="34" charset="0"/>
              </a:rPr>
              <a:t>traditional custodians of </a:t>
            </a:r>
            <a:r>
              <a:rPr lang="en-AU" sz="4400" kern="1000" spc="-5" dirty="0">
                <a:latin typeface="Calibri" panose="020F0502020204030204" pitchFamily="34" charset="0"/>
                <a:cs typeface="Calibri" panose="020F0502020204030204" pitchFamily="34" charset="0"/>
              </a:rPr>
              <a:t>this land </a:t>
            </a:r>
            <a:r>
              <a:rPr lang="en-AU" sz="4400" kern="1000" spc="-10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AU" sz="4400" kern="1000" spc="20" dirty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AU" sz="4400" kern="1000" spc="5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AU" sz="4400" kern="10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AU" sz="4400" kern="1000" spc="10" dirty="0">
                <a:latin typeface="Calibri" panose="020F0502020204030204" pitchFamily="34" charset="0"/>
                <a:cs typeface="Calibri" panose="020F0502020204030204" pitchFamily="34" charset="0"/>
              </a:rPr>
              <a:t>meeting. </a:t>
            </a:r>
            <a:r>
              <a:rPr lang="en-AU" sz="4400" kern="1000" spc="5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AU" sz="4400" kern="1000" dirty="0">
                <a:latin typeface="Calibri" panose="020F0502020204030204" pitchFamily="34" charset="0"/>
                <a:cs typeface="Calibri" panose="020F0502020204030204" pitchFamily="34" charset="0"/>
              </a:rPr>
              <a:t>also </a:t>
            </a:r>
            <a:r>
              <a:rPr lang="en-AU" sz="4400" kern="1000" spc="5" dirty="0">
                <a:latin typeface="Calibri" panose="020F0502020204030204" pitchFamily="34" charset="0"/>
                <a:cs typeface="Calibri" panose="020F0502020204030204" pitchFamily="34" charset="0"/>
              </a:rPr>
              <a:t>acknowledge </a:t>
            </a:r>
            <a:r>
              <a:rPr lang="en-AU" sz="4400" kern="1000" spc="-10" dirty="0">
                <a:latin typeface="Calibri" panose="020F0502020204030204" pitchFamily="34" charset="0"/>
                <a:cs typeface="Calibri" panose="020F0502020204030204" pitchFamily="34" charset="0"/>
              </a:rPr>
              <a:t>the  </a:t>
            </a:r>
            <a:r>
              <a:rPr lang="en-AU" sz="4400" kern="1000" spc="-5" dirty="0">
                <a:latin typeface="Calibri" panose="020F0502020204030204" pitchFamily="34" charset="0"/>
                <a:cs typeface="Calibri" panose="020F0502020204030204" pitchFamily="34" charset="0"/>
              </a:rPr>
              <a:t>contributions </a:t>
            </a:r>
            <a:r>
              <a:rPr lang="en-AU" sz="4400" kern="1000" spc="-1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AU" sz="4400" kern="1000" spc="5" dirty="0">
                <a:latin typeface="Calibri" panose="020F0502020204030204" pitchFamily="34" charset="0"/>
                <a:cs typeface="Calibri" panose="020F0502020204030204" pitchFamily="34" charset="0"/>
              </a:rPr>
              <a:t>Aboriginal </a:t>
            </a:r>
            <a:r>
              <a:rPr lang="en-AU" sz="4400" kern="1000" spc="-5" dirty="0">
                <a:latin typeface="Calibri" panose="020F0502020204030204" pitchFamily="34" charset="0"/>
                <a:cs typeface="Calibri" panose="020F0502020204030204" pitchFamily="34" charset="0"/>
              </a:rPr>
              <a:t>Australians </a:t>
            </a:r>
            <a:r>
              <a:rPr lang="en-AU" sz="4400" kern="1000" spc="-1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AU" sz="4400" kern="1000" dirty="0">
                <a:latin typeface="Calibri" panose="020F0502020204030204" pitchFamily="34" charset="0"/>
                <a:cs typeface="Calibri" panose="020F0502020204030204" pitchFamily="34" charset="0"/>
              </a:rPr>
              <a:t>non - </a:t>
            </a:r>
            <a:r>
              <a:rPr lang="en-AU" sz="4400" kern="1000" spc="5" dirty="0">
                <a:latin typeface="Calibri" panose="020F0502020204030204" pitchFamily="34" charset="0"/>
                <a:cs typeface="Calibri" panose="020F0502020204030204" pitchFamily="34" charset="0"/>
              </a:rPr>
              <a:t>Aboriginal </a:t>
            </a:r>
            <a:r>
              <a:rPr lang="en-AU" sz="4400" kern="1000" spc="-5" dirty="0">
                <a:latin typeface="Calibri" panose="020F0502020204030204" pitchFamily="34" charset="0"/>
                <a:cs typeface="Calibri" panose="020F0502020204030204" pitchFamily="34" charset="0"/>
              </a:rPr>
              <a:t>Australians to </a:t>
            </a:r>
            <a:r>
              <a:rPr lang="en-AU" sz="4400" kern="1000" spc="-1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AU" sz="4400" kern="1000" spc="-15" dirty="0">
                <a:latin typeface="Calibri" panose="020F0502020204030204" pitchFamily="34" charset="0"/>
                <a:cs typeface="Calibri" panose="020F0502020204030204" pitchFamily="34" charset="0"/>
              </a:rPr>
              <a:t>education </a:t>
            </a:r>
            <a:r>
              <a:rPr lang="en-AU" sz="4400" kern="1000" spc="-1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AU" sz="4400" kern="1000" spc="-5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AU" sz="4400" kern="1000" spc="7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4400" kern="1000" dirty="0">
                <a:latin typeface="Calibri" panose="020F0502020204030204" pitchFamily="34" charset="0"/>
                <a:cs typeface="Calibri" panose="020F0502020204030204" pitchFamily="34" charset="0"/>
              </a:rPr>
              <a:t>children </a:t>
            </a:r>
            <a:r>
              <a:rPr lang="en-AU" sz="4400" kern="1000" spc="-1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AU" sz="4400" kern="1000" spc="10" dirty="0">
                <a:latin typeface="Calibri" panose="020F0502020204030204" pitchFamily="34" charset="0"/>
                <a:cs typeface="Calibri" panose="020F0502020204030204" pitchFamily="34" charset="0"/>
              </a:rPr>
              <a:t>people in </a:t>
            </a:r>
            <a:r>
              <a:rPr lang="en-AU" sz="4400" kern="1000" spc="-5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AU" sz="4400" kern="1000" spc="-10" dirty="0">
                <a:latin typeface="Calibri" panose="020F0502020204030204" pitchFamily="34" charset="0"/>
                <a:cs typeface="Calibri" panose="020F0502020204030204" pitchFamily="34" charset="0"/>
              </a:rPr>
              <a:t>country </a:t>
            </a:r>
            <a:r>
              <a:rPr lang="en-AU" sz="4400" kern="1000" spc="5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AU" sz="4400" kern="1000" spc="-5" dirty="0"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AU" sz="4400" kern="1000" spc="25" dirty="0">
                <a:latin typeface="Calibri" panose="020F0502020204030204" pitchFamily="34" charset="0"/>
                <a:cs typeface="Calibri" panose="020F0502020204030204" pitchFamily="34" charset="0"/>
              </a:rPr>
              <a:t>live </a:t>
            </a:r>
            <a:r>
              <a:rPr lang="en-AU" sz="4400" kern="1000" spc="1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AU" sz="4400" kern="1000" spc="-1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AU" sz="4400" kern="1000" spc="-5" dirty="0">
                <a:latin typeface="Calibri" panose="020F0502020204030204" pitchFamily="34" charset="0"/>
                <a:cs typeface="Calibri" panose="020F0502020204030204" pitchFamily="34" charset="0"/>
              </a:rPr>
              <a:t>share  </a:t>
            </a:r>
            <a:r>
              <a:rPr lang="en-AU" sz="4400" kern="1000" spc="-10" dirty="0">
                <a:latin typeface="Calibri" panose="020F0502020204030204" pitchFamily="34" charset="0"/>
                <a:cs typeface="Calibri" panose="020F0502020204030204" pitchFamily="34" charset="0"/>
              </a:rPr>
              <a:t>together </a:t>
            </a:r>
            <a:r>
              <a:rPr lang="en-AU" sz="4400" kern="1000" spc="1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AU" sz="4400" kern="10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4400" kern="1000" spc="-5" dirty="0">
                <a:latin typeface="Calibri" panose="020F0502020204030204" pitchFamily="34" charset="0"/>
                <a:cs typeface="Calibri" panose="020F0502020204030204" pitchFamily="34" charset="0"/>
              </a:rPr>
              <a:t>Australia.</a:t>
            </a:r>
            <a:endParaRPr lang="en-AU" sz="4400" kern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2389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1796" y="955454"/>
            <a:ext cx="8818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V.E.T ? Vocational Education &amp; Training</a:t>
            </a:r>
            <a:endParaRPr kumimoji="0" lang="en-AU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Training and demonstration of competencies by students</a:t>
            </a:r>
          </a:p>
          <a:p>
            <a:pPr marL="342900" indent="-342900">
              <a:buFont typeface="Arial"/>
              <a:buChar char="•"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Nationally recognised qualifications</a:t>
            </a:r>
          </a:p>
          <a:p>
            <a:pPr marL="342900" indent="-342900">
              <a:buFont typeface="Arial"/>
              <a:buChar char="•"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AU" sz="3200" b="1" dirty="0">
                <a:latin typeface="Calibri" panose="020F0502020204030204" pitchFamily="34" charset="0"/>
                <a:cs typeface="Calibri" panose="020F0502020204030204" pitchFamily="34" charset="0"/>
              </a:rPr>
              <a:t>Qualifications range from Certificate I – Advanced Diploma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26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90247"/>
            <a:ext cx="124896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1796" y="647677"/>
            <a:ext cx="779525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Benefits of Vocational Education &amp; Training</a:t>
            </a:r>
            <a:endParaRPr kumimoji="0" lang="en-AU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02" y="2246312"/>
            <a:ext cx="11569685" cy="3689877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Saves approximately $2000 per TAFE Certificate by </a:t>
            </a:r>
            <a:endParaRPr lang="en-US" sz="1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completing </a:t>
            </a:r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them at school</a:t>
            </a:r>
          </a:p>
          <a:p>
            <a:endParaRPr lang="en-US" sz="1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More competitive to </a:t>
            </a:r>
            <a:r>
              <a:rPr lang="en-US" sz="1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training post </a:t>
            </a:r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</a:p>
          <a:p>
            <a:endParaRPr lang="en-US" sz="1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Access to industry expertise &amp; equipment </a:t>
            </a:r>
          </a:p>
          <a:p>
            <a:pPr marL="571500" indent="-571500">
              <a:buFont typeface="Arial"/>
              <a:buChar char="•"/>
            </a:pPr>
            <a:endParaRPr lang="en-US" sz="1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Links with employers and industry</a:t>
            </a:r>
          </a:p>
          <a:p>
            <a:pPr marL="571500" indent="-571500">
              <a:buFont typeface="Arial"/>
              <a:buChar char="•"/>
            </a:pPr>
            <a:endParaRPr lang="en-US" sz="1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AU" sz="11200" b="1" dirty="0">
                <a:latin typeface="Calibri" panose="020F0502020204030204" pitchFamily="34" charset="0"/>
                <a:cs typeface="Calibri" panose="020F0502020204030204" pitchFamily="34" charset="0"/>
              </a:rPr>
              <a:t>Alternative university entry pathway</a:t>
            </a:r>
          </a:p>
          <a:p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78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1796" y="586122"/>
            <a:ext cx="803855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Vocational Education &amp; Training at BSC</a:t>
            </a:r>
            <a:endParaRPr kumimoji="0" lang="en-AU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6141" y="2246312"/>
            <a:ext cx="9568042" cy="368987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Program- </a:t>
            </a:r>
            <a:r>
              <a:rPr lang="en-A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days at </a:t>
            </a:r>
            <a:r>
              <a:rPr lang="en-A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</a:p>
          <a:p>
            <a:pPr>
              <a:buNone/>
            </a:pPr>
            <a:endParaRPr lang="en-AU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342900">
              <a:spcBef>
                <a:spcPts val="0"/>
              </a:spcBef>
              <a:buFont typeface="Arial"/>
              <a:buChar char="•"/>
            </a:pPr>
            <a:r>
              <a:rPr lang="en-AU" sz="3200" b="1" dirty="0">
                <a:latin typeface="Calibri" panose="020F0502020204030204" pitchFamily="34" charset="0"/>
                <a:cs typeface="Calibri" panose="020F0502020204030204" pitchFamily="34" charset="0"/>
              </a:rPr>
              <a:t>Choice of </a:t>
            </a:r>
            <a:r>
              <a:rPr lang="en-A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courses/certificates</a:t>
            </a:r>
            <a:endParaRPr lang="en-A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342900">
              <a:spcBef>
                <a:spcPts val="0"/>
              </a:spcBef>
              <a:buFont typeface="Arial"/>
              <a:buChar char="•"/>
            </a:pPr>
            <a:r>
              <a:rPr lang="en-AU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Complete TAFE Certificates at school</a:t>
            </a:r>
          </a:p>
          <a:p>
            <a:pPr marL="742950" lvl="2" indent="-342900">
              <a:spcBef>
                <a:spcPts val="0"/>
              </a:spcBef>
              <a:buFont typeface="Arial"/>
              <a:buChar char="•"/>
            </a:pPr>
            <a:endParaRPr lang="en-AU" sz="32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A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Training Pathway- </a:t>
            </a:r>
            <a:r>
              <a:rPr lang="en-A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days at </a:t>
            </a:r>
            <a:r>
              <a:rPr lang="en-A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</a:p>
          <a:p>
            <a:pPr>
              <a:buNone/>
            </a:pPr>
            <a:endParaRPr lang="en-AU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A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Package of courses at school with some choice</a:t>
            </a:r>
            <a:endParaRPr lang="en-A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AU" sz="3200" b="1" dirty="0">
                <a:latin typeface="Calibri" panose="020F0502020204030204" pitchFamily="34" charset="0"/>
                <a:cs typeface="Calibri" panose="020F0502020204030204" pitchFamily="34" charset="0"/>
              </a:rPr>
              <a:t>Exploration of Workplace</a:t>
            </a:r>
          </a:p>
          <a:p>
            <a:pPr marL="457200" indent="-457200">
              <a:buFont typeface="Arial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25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90247"/>
            <a:ext cx="124896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6504" y="586122"/>
            <a:ext cx="790054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Certificates and Endorsed programs delivered at BSC</a:t>
            </a:r>
            <a:endParaRPr kumimoji="0" lang="en-AU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8541" y="2246312"/>
            <a:ext cx="9415642" cy="3689877"/>
          </a:xfrm>
        </p:spPr>
        <p:txBody>
          <a:bodyPr>
            <a:normAutofit lnSpcReduction="10000"/>
          </a:bodyPr>
          <a:lstStyle/>
          <a:p>
            <a:pPr marL="449263" indent="-449263">
              <a:spcBef>
                <a:spcPct val="20000"/>
              </a:spcBef>
              <a:defRPr/>
            </a:pP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Certificate 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II in </a:t>
            </a: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Workplace Skills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449263" indent="-449263">
              <a:spcBef>
                <a:spcPct val="20000"/>
              </a:spcBef>
              <a:defRPr/>
            </a:pP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Certificate III </a:t>
            </a: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Business 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(Year 12</a:t>
            </a: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if Cert II completed </a:t>
            </a:r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indent="-449263">
              <a:spcBef>
                <a:spcPct val="20000"/>
              </a:spcBef>
              <a:defRPr/>
            </a:pP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Certificate II </a:t>
            </a: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Creative Industries</a:t>
            </a:r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indent="-449263">
              <a:spcBef>
                <a:spcPct val="20000"/>
              </a:spcBef>
              <a:defRPr/>
            </a:pP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Certificate II in </a:t>
            </a: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indent="-449263">
              <a:spcBef>
                <a:spcPct val="20000"/>
              </a:spcBef>
              <a:defRPr/>
            </a:pP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Certificate II in Hospitality</a:t>
            </a:r>
          </a:p>
          <a:p>
            <a:pPr marL="449263" indent="-449263">
              <a:spcBef>
                <a:spcPct val="20000"/>
              </a:spcBef>
              <a:defRPr/>
            </a:pP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Certificate II in </a:t>
            </a: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 Services</a:t>
            </a:r>
          </a:p>
          <a:p>
            <a:pPr marL="449263" indent="-449263">
              <a:spcBef>
                <a:spcPct val="20000"/>
              </a:spcBef>
              <a:defRPr/>
            </a:pPr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indent="-449263">
              <a:spcBef>
                <a:spcPct val="20000"/>
              </a:spcBef>
              <a:defRPr/>
            </a:pPr>
            <a:r>
              <a:rPr lang="en-A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Authority Developed Workplace Learning</a:t>
            </a:r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endParaRPr lang="en-AU" dirty="0"/>
          </a:p>
          <a:p>
            <a:pPr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33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557349"/>
            <a:ext cx="8750300" cy="59007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 Certificate Pathways to TAFE or University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DCE2B1-A678-4590-8689-76E8F2AE1E6A}" type="slidenum">
              <a:rPr lang="en-AU" smtClean="0"/>
              <a:pPr/>
              <a:t>24</a:t>
            </a:fld>
            <a:endParaRPr lang="en-AU"/>
          </a:p>
        </p:txBody>
      </p:sp>
      <p:pic>
        <p:nvPicPr>
          <p:cNvPr id="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188" y="1391894"/>
            <a:ext cx="10450286" cy="46866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77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295565"/>
            <a:ext cx="8802254" cy="720436"/>
          </a:xfrm>
        </p:spPr>
        <p:txBody>
          <a:bodyPr/>
          <a:lstStyle/>
          <a:p>
            <a:pPr algn="ctr"/>
            <a:r>
              <a:rPr lang="en-AU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 Numbers      </a:t>
            </a:r>
            <a:endParaRPr lang="en-AU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8619" y="1302327"/>
            <a:ext cx="10612582" cy="537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USI is your individual education number for life. It also gives you an online record of your VET training undertaken in Australia. </a:t>
            </a:r>
            <a:endParaRPr lang="en-AU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you're at university, TAFE or doing other nationally recognised training, you need a USI. Without one, you can't get Commonwealth financial assistance or your qualification or statement of </a:t>
            </a:r>
            <a:r>
              <a:rPr lang="en-A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attainment</a:t>
            </a:r>
          </a:p>
          <a:p>
            <a:pPr>
              <a:buNone/>
            </a:pPr>
            <a:endParaRPr lang="en-AU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A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**Students need a USI number to be enrolled in a Certificate Course</a:t>
            </a:r>
          </a:p>
          <a:p>
            <a:pPr>
              <a:buNone/>
            </a:pPr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AU" sz="36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www.usi.gov.au</a:t>
            </a:r>
            <a:endParaRPr lang="en-AU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A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A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27" y="92364"/>
            <a:ext cx="1995055" cy="1052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5421745"/>
            <a:ext cx="11619345" cy="12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75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09233"/>
            <a:ext cx="850873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ATAR?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Australian Tertiary Admissions Rank</a:t>
            </a:r>
            <a:endParaRPr kumimoji="0" lang="en-AU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8770" lvl="0" indent="-748770">
              <a:spcBef>
                <a:spcPts val="700"/>
              </a:spcBef>
              <a:buSzPct val="100000"/>
              <a:defRPr>
                <a:uFillTx/>
              </a:defRPr>
            </a:pP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ea typeface="Arial Bold"/>
                <a:cs typeface="Calibri" panose="020F0502020204030204" pitchFamily="34" charset="0"/>
                <a:sym typeface="Arial Bold"/>
              </a:rPr>
              <a:t>A</a:t>
            </a: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ustralian </a:t>
            </a: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ea typeface="Arial Bold"/>
                <a:cs typeface="Calibri" panose="020F0502020204030204" pitchFamily="34" charset="0"/>
                <a:sym typeface="Arial Bold"/>
              </a:rPr>
              <a:t>T</a:t>
            </a: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ertiary </a:t>
            </a: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ea typeface="Arial Bold"/>
                <a:cs typeface="Calibri" panose="020F0502020204030204" pitchFamily="34" charset="0"/>
                <a:sym typeface="Arial Bold"/>
              </a:rPr>
              <a:t>A</a:t>
            </a: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dmissions </a:t>
            </a: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ea typeface="Arial Bold"/>
                <a:cs typeface="Calibri" panose="020F0502020204030204" pitchFamily="34" charset="0"/>
                <a:sym typeface="Arial Bold"/>
              </a:rPr>
              <a:t>R</a:t>
            </a: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ank</a:t>
            </a:r>
          </a:p>
          <a:p>
            <a:pPr marL="748770" lvl="0" indent="-748770">
              <a:spcBef>
                <a:spcPts val="700"/>
              </a:spcBef>
              <a:buSzPct val="100000"/>
              <a:defRPr>
                <a:uFillTx/>
              </a:defRPr>
            </a:pP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Nationally recognised </a:t>
            </a:r>
            <a:r>
              <a:rPr lang="en-US" sz="3600" b="1" dirty="0" smtClean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ranking used for all universities</a:t>
            </a:r>
            <a:endParaRPr lang="en-US" sz="3600" b="1" dirty="0">
              <a:uFill>
                <a:solidFill/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8770" lvl="0" indent="-748770">
              <a:spcBef>
                <a:spcPts val="700"/>
              </a:spcBef>
              <a:buSzPct val="100000"/>
              <a:defRPr>
                <a:uFillTx/>
              </a:defRPr>
            </a:pPr>
            <a:r>
              <a:rPr lang="en-US" sz="3600" b="1" dirty="0" smtClean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Scores from best 4 </a:t>
            </a: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ATAR </a:t>
            </a:r>
            <a:r>
              <a:rPr lang="en-US" sz="3600" b="1" dirty="0" smtClean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Courses used to calculate</a:t>
            </a:r>
            <a:endParaRPr lang="en-US" sz="3600" b="1" dirty="0">
              <a:uFill>
                <a:solidFill/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8770" lvl="0" indent="-748770">
              <a:spcBef>
                <a:spcPts val="700"/>
              </a:spcBef>
              <a:buSzPct val="100000"/>
              <a:defRPr>
                <a:uFillTx/>
              </a:defRPr>
            </a:pPr>
            <a:r>
              <a:rPr lang="en-US" sz="3600" b="1" dirty="0" smtClean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Sit </a:t>
            </a: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external exams at the end of Year 12</a:t>
            </a:r>
          </a:p>
          <a:p>
            <a:pPr marL="748770" lvl="0" indent="-748770">
              <a:spcBef>
                <a:spcPts val="700"/>
              </a:spcBef>
              <a:buSzPct val="100000"/>
              <a:defRPr>
                <a:uFillTx/>
              </a:defRPr>
            </a:pP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All students are ranked (70 ATAR = top 30%)</a:t>
            </a:r>
          </a:p>
          <a:p>
            <a:pPr marL="748770" lvl="0" indent="-748770">
              <a:spcBef>
                <a:spcPts val="700"/>
              </a:spcBef>
              <a:buSzPct val="100000"/>
              <a:defRPr>
                <a:uFillTx/>
              </a:defRPr>
            </a:pP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Minimum ATAR for university entrance = 70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7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09233"/>
            <a:ext cx="796705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ATAR? </a:t>
            </a:r>
            <a:endParaRPr lang="en-AU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Australian Tertiary Admissions Rank</a:t>
            </a:r>
            <a:endParaRPr kumimoji="0" lang="en-AU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167056"/>
            <a:ext cx="9613861" cy="4161700"/>
          </a:xfrm>
        </p:spPr>
        <p:txBody>
          <a:bodyPr>
            <a:normAutofit/>
          </a:bodyPr>
          <a:lstStyle/>
          <a:p>
            <a:pPr marL="1205970" lvl="1" indent="-748770">
              <a:spcBef>
                <a:spcPts val="700"/>
              </a:spcBef>
              <a:buSzPct val="100000"/>
              <a:defRPr>
                <a:uFillTx/>
              </a:defRPr>
            </a:pP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C/B grades ~ </a:t>
            </a:r>
            <a:r>
              <a:rPr lang="en-US" sz="3600" b="1" dirty="0" smtClean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minimum 70 </a:t>
            </a: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(Curtin, Murdoch and ECU</a:t>
            </a:r>
            <a:r>
              <a:rPr lang="en-US" sz="3600" b="1" dirty="0" smtClean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05970" lvl="1" indent="-748770">
              <a:spcBef>
                <a:spcPts val="700"/>
              </a:spcBef>
              <a:buSzPct val="100000"/>
              <a:defRPr>
                <a:uFillTx/>
              </a:defRPr>
            </a:pPr>
            <a:endParaRPr lang="en-US" sz="3600" b="1" dirty="0">
              <a:uFill>
                <a:solidFill/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5970" lvl="1" indent="-748770">
              <a:spcBef>
                <a:spcPts val="700"/>
              </a:spcBef>
              <a:buSzPct val="100000"/>
              <a:defRPr>
                <a:uFillTx/>
              </a:defRPr>
            </a:pP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B grades ~ </a:t>
            </a:r>
            <a:r>
              <a:rPr lang="en-US" sz="3600" b="1" dirty="0" smtClean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minimum 75 </a:t>
            </a: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(UWA</a:t>
            </a:r>
            <a:r>
              <a:rPr lang="en-US" sz="3600" b="1" dirty="0" smtClean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05970" lvl="1" indent="-748770">
              <a:spcBef>
                <a:spcPts val="700"/>
              </a:spcBef>
              <a:buSzPct val="100000"/>
              <a:defRPr>
                <a:uFillTx/>
              </a:defRPr>
            </a:pPr>
            <a:endParaRPr lang="en-US" sz="3600" b="1" dirty="0">
              <a:uFill>
                <a:solidFill/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5970" lvl="1" indent="-748770">
              <a:spcBef>
                <a:spcPts val="700"/>
              </a:spcBef>
              <a:buSzPct val="100000"/>
              <a:defRPr>
                <a:uFillTx/>
              </a:defRPr>
            </a:pPr>
            <a:r>
              <a:rPr lang="en-US" sz="36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A grades ~ 90+ (highly competitive courses) Physiotherapy, Law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26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24621"/>
            <a:ext cx="80522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are the benchmarks a good guide to predict</a:t>
            </a:r>
            <a:r>
              <a:rPr kumimoji="0" lang="en-AU" alt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success in ATAR courses?</a:t>
            </a:r>
            <a:r>
              <a:rPr kumimoji="0" lang="en-AU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9382"/>
            <a:ext cx="8089900" cy="147781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of student with ATAR Benchmarks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DCE2B1-A678-4590-8689-76E8F2AE1E6A}" type="slidenum">
              <a:rPr lang="en-AU" smtClean="0"/>
              <a:pPr/>
              <a:t>29</a:t>
            </a:fld>
            <a:endParaRPr lang="en-AU"/>
          </a:p>
        </p:txBody>
      </p:sp>
      <p:pic>
        <p:nvPicPr>
          <p:cNvPr id="6" name="Picture 5" descr="SKMBT_C2201405161058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201"/>
          <a:stretch/>
        </p:blipFill>
        <p:spPr>
          <a:xfrm>
            <a:off x="985157" y="1270000"/>
            <a:ext cx="10412186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095E-D727-4424-983E-EC50D78B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Year 10 Team Members</a:t>
            </a:r>
            <a:endParaRPr lang="en-AU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5E536-8EA9-4172-B08D-8C74DCFE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10" y="2013526"/>
            <a:ext cx="11647054" cy="4747492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Deputy </a:t>
            </a:r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10 &amp; 11- Ms Amanda Letch</a:t>
            </a:r>
          </a:p>
          <a:p>
            <a:endParaRPr lang="en-US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Services Manager- Ms Rosie Taylor</a:t>
            </a:r>
            <a:endParaRPr lang="en-US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Pathways Coordinator- </a:t>
            </a:r>
            <a:r>
              <a:rPr lang="en-US" sz="9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Alison Flockhart</a:t>
            </a:r>
            <a:endParaRPr lang="en-US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10 Coordinator- </a:t>
            </a:r>
            <a:r>
              <a:rPr lang="en-US" sz="9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Craig Thompson</a:t>
            </a:r>
          </a:p>
          <a:p>
            <a:endParaRPr lang="en-US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Attendance Officer- Ms Sarah Martin</a:t>
            </a:r>
          </a:p>
          <a:p>
            <a:endParaRPr lang="en-US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Tutorial Teachers- </a:t>
            </a:r>
            <a:r>
              <a:rPr lang="en-US" sz="9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Emilie Burrows, </a:t>
            </a:r>
            <a:r>
              <a:rPr lang="en-US" sz="9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Grant Capes, </a:t>
            </a:r>
            <a:r>
              <a:rPr lang="en-US" sz="9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Clem Evans, Ms Lisa </a:t>
            </a:r>
            <a:r>
              <a:rPr lang="en-US" sz="9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Gattuso,Mrs</a:t>
            </a:r>
            <a:r>
              <a:rPr lang="en-US" sz="9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Sarah Johns, Ms Emily Sharp</a:t>
            </a:r>
            <a:endParaRPr lang="en-US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000" dirty="0">
                <a:solidFill>
                  <a:srgbClr val="FFFFFF"/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76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8471"/>
            <a:ext cx="8089900" cy="91222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of student with ATAR Benchmarks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441269" y="1957252"/>
            <a:ext cx="9368971" cy="40277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Term 1 Marks</a:t>
            </a:r>
          </a:p>
          <a:p>
            <a:pPr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English                   			66    	          B</a:t>
            </a: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 Biology    			79	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A</a:t>
            </a: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 Studies   				91		A</a:t>
            </a: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Mathematics Applications		74		B</a:t>
            </a: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Education Studies		71		B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DCE2B1-A678-4590-8689-76E8F2AE1E6A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43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564"/>
            <a:ext cx="8089900" cy="148969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of student with ATAR Benchmarks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8000" y="2050473"/>
            <a:ext cx="9809018" cy="41870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 School Marks </a:t>
            </a:r>
          </a:p>
          <a:p>
            <a:pPr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English                   				66    	 	B</a:t>
            </a: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 Biology    				79	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A</a:t>
            </a: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 Studies   				          91		A</a:t>
            </a: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Mathematics Applications			76		A</a:t>
            </a: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Education Studies		          76		A</a:t>
            </a:r>
          </a:p>
          <a:p>
            <a:pPr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ATAR SCORE     96.10- access to many competitive courses and scholarship offers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DCE2B1-A678-4590-8689-76E8F2AE1E6A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08" y="350982"/>
            <a:ext cx="8265391" cy="971632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of ATAR student who didn’t meet the benchmarks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9854" y="1322614"/>
            <a:ext cx="8089900" cy="492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DCE2B1-A678-4590-8689-76E8F2AE1E6A}" type="slidenum">
              <a:rPr lang="en-AU" smtClean="0"/>
              <a:pPr/>
              <a:t>32</a:t>
            </a:fld>
            <a:endParaRPr lang="en-AU"/>
          </a:p>
        </p:txBody>
      </p:sp>
      <p:pic>
        <p:nvPicPr>
          <p:cNvPr id="8" name="Picture 7" descr="SKMBT_C2201405161058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6" t="-1667" r="2876" b="55988"/>
          <a:stretch/>
        </p:blipFill>
        <p:spPr>
          <a:xfrm>
            <a:off x="239757" y="1150258"/>
            <a:ext cx="902547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0666"/>
            <a:ext cx="8394700" cy="889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ogress of ATAR student who didn’t meet the benchmarks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70100" y="2097677"/>
            <a:ext cx="8089900" cy="41724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Term 1 Marks</a:t>
            </a:r>
          </a:p>
          <a:p>
            <a:pPr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English                   			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43  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 	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Modern History  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D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Health Studies   				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57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Mathematics Applications		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Visual Arts  		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DCE2B1-A678-4590-8689-76E8F2AE1E6A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1032"/>
            <a:ext cx="8394700" cy="842059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of ATAR student who didn’t meet the benchmarks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64293" y="1473201"/>
            <a:ext cx="10492509" cy="4927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 School Marks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English                   			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	 	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Modern History   			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D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Health Studies   					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Mathematics Applications			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Visual Arts  		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>
              <a:buNone/>
            </a:pP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ATAR SCORE       58- Unable to access any University Courses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DCE2B1-A678-4590-8689-76E8F2AE1E6A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1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47678"/>
            <a:ext cx="796705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Pathway  ATAR</a:t>
            </a:r>
            <a:r>
              <a:rPr kumimoji="0" lang="en-AU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kumimoji="0" lang="en-AU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does it take?</a:t>
            </a:r>
            <a:endParaRPr kumimoji="0" lang="en-AU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003112"/>
            <a:ext cx="9613861" cy="4590193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700"/>
              </a:spcBef>
              <a:buNone/>
              <a:defRPr>
                <a:uFillTx/>
              </a:defRPr>
            </a:pPr>
            <a:endParaRPr lang="en-US" dirty="0">
              <a:solidFill>
                <a:srgbClr val="A09859"/>
              </a:solidFill>
              <a:uFill>
                <a:solidFill>
                  <a:srgbClr val="A09859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marL="495300" lvl="0" indent="-4953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2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Make study a priority, limited social life</a:t>
            </a:r>
          </a:p>
          <a:p>
            <a:pPr marL="495300" lvl="0" indent="-4953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2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Cutting back or giving up part time work</a:t>
            </a:r>
          </a:p>
          <a:p>
            <a:pPr marL="495300" lvl="0" indent="-4953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2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Fewer sporting commitments</a:t>
            </a:r>
          </a:p>
          <a:p>
            <a:pPr marL="495300" lvl="0" indent="-4953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2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Limited TV, internet, </a:t>
            </a:r>
            <a:r>
              <a:rPr lang="en-US" sz="3200" b="1" dirty="0" smtClean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Social media </a:t>
            </a:r>
            <a:r>
              <a:rPr lang="en-US" sz="32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and mobile phone use</a:t>
            </a:r>
          </a:p>
          <a:p>
            <a:pPr marL="495300" lvl="0" indent="-4953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2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Study academically demanding Courses (ATAR Courses)</a:t>
            </a:r>
          </a:p>
          <a:p>
            <a:pPr marL="495300" lvl="0" indent="-4953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2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Sit exams each semester in Yrs. 11/12</a:t>
            </a:r>
          </a:p>
          <a:p>
            <a:pPr marL="495300" lvl="0" indent="-4953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2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Sit external university entrance exams (achieve an ATAR ≥ 70 (minimum </a:t>
            </a:r>
            <a:r>
              <a:rPr lang="en-US" sz="3200" b="1" dirty="0" smtClean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C/B </a:t>
            </a:r>
            <a:r>
              <a:rPr lang="en-US" sz="32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grades)</a:t>
            </a:r>
          </a:p>
          <a:p>
            <a:pPr marL="495300" lvl="0" indent="-4953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2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Commitment to study for the next 5 – 7 years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50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09233"/>
            <a:ext cx="796705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Non-University Pathway- General/External Training Provider</a:t>
            </a:r>
            <a:r>
              <a:rPr lang="en-AU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AU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does it take?</a:t>
            </a:r>
            <a:endParaRPr kumimoji="0" lang="en-AU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46" y="2001894"/>
            <a:ext cx="9613861" cy="4203723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700"/>
              </a:spcBef>
              <a:buNone/>
              <a:defRPr>
                <a:uFillTx/>
              </a:defRPr>
            </a:pPr>
            <a:endParaRPr lang="en-US" dirty="0">
              <a:solidFill>
                <a:srgbClr val="A09859"/>
              </a:solidFill>
              <a:uFill>
                <a:solidFill>
                  <a:srgbClr val="A09859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marL="533400" lvl="0" indent="-5334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3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Expectation to complete all set tasks</a:t>
            </a:r>
          </a:p>
          <a:p>
            <a:pPr marL="533400" lvl="0" indent="-5334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3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Some homework, particularly if don’t complete class work</a:t>
            </a:r>
          </a:p>
          <a:p>
            <a:pPr marL="533400" lvl="0" indent="-5334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3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Study less academically challenging Courses (General Courses)</a:t>
            </a:r>
          </a:p>
          <a:p>
            <a:pPr marL="533400" lvl="0" indent="-5334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3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Complete VET Certificate/s</a:t>
            </a:r>
          </a:p>
          <a:p>
            <a:pPr marL="533400" lvl="0" indent="-5334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3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Sit tests and complete assignments </a:t>
            </a:r>
          </a:p>
          <a:p>
            <a:pPr marL="533400" lvl="0" indent="-5334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3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No exams- Sit the Externally Set Task in Year 12 which is 20% of the Final Mark</a:t>
            </a:r>
          </a:p>
          <a:p>
            <a:pPr marL="533400" lvl="0" indent="-533400">
              <a:spcBef>
                <a:spcPts val="600"/>
              </a:spcBef>
              <a:buSzPct val="100000"/>
              <a:defRPr>
                <a:uFillTx/>
              </a:defRPr>
            </a:pP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300" b="1" dirty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ttend one </a:t>
            </a:r>
            <a:r>
              <a:rPr lang="en-US" sz="3300" b="1" dirty="0" smtClean="0">
                <a:uFill>
                  <a:solidFill/>
                </a:uFill>
                <a:latin typeface="Calibri" panose="020F0502020204030204" pitchFamily="34" charset="0"/>
                <a:cs typeface="Calibri" panose="020F0502020204030204" pitchFamily="34" charset="0"/>
              </a:rPr>
              <a:t>day/week away from school with an External Training Provider</a:t>
            </a:r>
            <a:endParaRPr lang="en-US" sz="3300" b="1" dirty="0">
              <a:uFill>
                <a:solidFill/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69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09233"/>
            <a:ext cx="796705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 steps along the way before Course Selection</a:t>
            </a:r>
            <a:endParaRPr kumimoji="0" lang="en-AU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907158" y="-5642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383" y="1771048"/>
            <a:ext cx="10044800" cy="4818174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700"/>
              </a:spcBef>
              <a:buNone/>
              <a:defRPr>
                <a:uFillTx/>
              </a:defRPr>
            </a:pPr>
            <a:endParaRPr lang="en-US" dirty="0">
              <a:solidFill>
                <a:srgbClr val="A09859"/>
              </a:solidFill>
              <a:uFill>
                <a:solidFill>
                  <a:srgbClr val="A09859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marL="342900" indent="-342900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Tutorial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lessons in Semester 1 to guide Course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Parent Interview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Day-   4 May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Year 10 Careers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Expo-   4 May</a:t>
            </a:r>
          </a:p>
          <a:p>
            <a:pPr marL="342900" indent="-342900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10 Exams for students wanting to select ATAR- 25/26 May</a:t>
            </a:r>
          </a:p>
          <a:p>
            <a:pPr marL="342900" indent="-342900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Tutorial lesson- Practice Course Selection lesson </a:t>
            </a:r>
          </a:p>
          <a:p>
            <a:pPr marL="342900" indent="-342900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10 Reports distributed end of Week 7- 10 June</a:t>
            </a:r>
          </a:p>
          <a:p>
            <a:pPr marL="342900" indent="-342900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Selection in Tutorial classes Week 8- 17 June. Students will bring home the Course Selection Sheet for signing. Return on Monday 20 June.</a:t>
            </a:r>
          </a:p>
          <a:p>
            <a:pPr marL="342900" indent="-342900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Parent interviews with Deputy for re-counselling if required</a:t>
            </a:r>
          </a:p>
          <a:p>
            <a:pPr marL="342900" indent="-342900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249381" y="1970240"/>
            <a:ext cx="9595297" cy="44638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986232"/>
            <a:ext cx="796705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Key Points for Course Selection</a:t>
            </a:r>
            <a:endParaRPr kumimoji="0" lang="en-AU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964" y="2039970"/>
            <a:ext cx="10100219" cy="4549251"/>
          </a:xfrm>
        </p:spPr>
        <p:txBody>
          <a:bodyPr>
            <a:normAutofit/>
          </a:bodyPr>
          <a:lstStyle/>
          <a:p>
            <a:pPr lvl="0">
              <a:spcBef>
                <a:spcPts val="700"/>
              </a:spcBef>
              <a:buNone/>
              <a:defRPr>
                <a:uFillTx/>
              </a:defRPr>
            </a:pPr>
            <a:endParaRPr lang="en-US" dirty="0">
              <a:solidFill>
                <a:srgbClr val="A09859"/>
              </a:solidFill>
              <a:uFill>
                <a:solidFill>
                  <a:srgbClr val="A09859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marL="342900" indent="-342900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" y="1674209"/>
            <a:ext cx="11122430" cy="49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238299" y="2003112"/>
            <a:ext cx="8395854" cy="4626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Select</a:t>
            </a:r>
            <a:r>
              <a:rPr lang="en-US">
                <a:solidFill>
                  <a:srgbClr val="660066"/>
                </a:solidFill>
              </a:rPr>
              <a:t> </a:t>
            </a:r>
            <a:r>
              <a:rPr lang="en-US">
                <a:solidFill>
                  <a:srgbClr val="FF6600"/>
                </a:solidFill>
              </a:rPr>
              <a:t>6 courses, </a:t>
            </a:r>
            <a:r>
              <a:rPr lang="en-US"/>
              <a:t>one must be </a:t>
            </a:r>
            <a:r>
              <a:rPr lang="en-US">
                <a:solidFill>
                  <a:srgbClr val="FF6600"/>
                </a:solidFill>
              </a:rPr>
              <a:t>English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Choose at least </a:t>
            </a:r>
            <a:r>
              <a:rPr lang="en-US" i="1">
                <a:solidFill>
                  <a:srgbClr val="FF6600"/>
                </a:solidFill>
              </a:rPr>
              <a:t>1</a:t>
            </a:r>
            <a:r>
              <a:rPr lang="en-US">
                <a:solidFill>
                  <a:srgbClr val="FF6600"/>
                </a:solidFill>
              </a:rPr>
              <a:t> </a:t>
            </a:r>
            <a:r>
              <a:rPr lang="en-US" i="1">
                <a:solidFill>
                  <a:srgbClr val="FF6600"/>
                </a:solidFill>
              </a:rPr>
              <a:t>List A course</a:t>
            </a:r>
            <a:r>
              <a:rPr lang="en-US">
                <a:solidFill>
                  <a:srgbClr val="FF6600"/>
                </a:solidFill>
              </a:rPr>
              <a:t> </a:t>
            </a:r>
            <a:r>
              <a:rPr lang="en-US"/>
              <a:t>and </a:t>
            </a:r>
            <a:r>
              <a:rPr lang="en-US" i="1">
                <a:solidFill>
                  <a:srgbClr val="FF6600"/>
                </a:solidFill>
              </a:rPr>
              <a:t>1 List B course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ATAR PATHWAY</a:t>
            </a:r>
            <a:r>
              <a:rPr lang="en-US" b="1">
                <a:solidFill>
                  <a:srgbClr val="FF6600"/>
                </a:solidFill>
              </a:rPr>
              <a:t> </a:t>
            </a:r>
            <a:r>
              <a:rPr lang="en-US" i="1">
                <a:solidFill>
                  <a:srgbClr val="FF6600"/>
                </a:solidFill>
              </a:rPr>
              <a:t>– 4 ATAR Courses/1 General/1 VET Certificate</a:t>
            </a:r>
          </a:p>
          <a:p>
            <a:pPr>
              <a:buNone/>
            </a:pPr>
            <a:r>
              <a:rPr lang="en-US" i="1">
                <a:solidFill>
                  <a:srgbClr val="FF6600"/>
                </a:solidFill>
              </a:rPr>
              <a:t>	 - 4 ATAR Courses/2 General</a:t>
            </a:r>
          </a:p>
          <a:p>
            <a:pPr>
              <a:buNone/>
            </a:pPr>
            <a:r>
              <a:rPr lang="en-US" i="1">
                <a:solidFill>
                  <a:srgbClr val="FF6600"/>
                </a:solidFill>
              </a:rPr>
              <a:t>	- 5 ATAR Courses/1 VET Certificate</a:t>
            </a:r>
          </a:p>
          <a:p>
            <a:pPr>
              <a:buNone/>
            </a:pPr>
            <a:r>
              <a:rPr lang="en-US" i="1">
                <a:solidFill>
                  <a:srgbClr val="FF6600"/>
                </a:solidFill>
              </a:rPr>
              <a:t>	- 5 ATAR Courses/1 General Course</a:t>
            </a:r>
          </a:p>
          <a:p>
            <a:pPr>
              <a:buNone/>
            </a:pPr>
            <a:r>
              <a:rPr lang="en-US" i="1">
                <a:solidFill>
                  <a:srgbClr val="FF6600"/>
                </a:solidFill>
              </a:rPr>
              <a:t>	- 6 ATAR Courses</a:t>
            </a:r>
            <a:endParaRPr lang="en-US" i="1" dirty="0">
              <a:solidFill>
                <a:srgbClr val="FF6600"/>
              </a:solidFill>
            </a:endParaRPr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32398"/>
            <a:ext cx="7967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 points for Course Selection</a:t>
            </a:r>
            <a:r>
              <a:rPr kumimoji="0" lang="en-AU" altLang="en-US" sz="32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AU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003112"/>
            <a:ext cx="9613861" cy="4203723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700"/>
              </a:spcBef>
              <a:buNone/>
              <a:defRPr>
                <a:uFillTx/>
              </a:defRPr>
            </a:pPr>
            <a:endParaRPr lang="en-US" sz="11200" dirty="0">
              <a:solidFill>
                <a:srgbClr val="A09859"/>
              </a:solidFill>
              <a:uFill>
                <a:solidFill>
                  <a:srgbClr val="A09859"/>
                </a:solidFill>
              </a:uFill>
              <a:latin typeface="Calibri" panose="020F0502020204030204" pitchFamily="34" charset="0"/>
              <a:ea typeface="Arial Bold"/>
              <a:cs typeface="Calibri" panose="020F0502020204030204" pitchFamily="34" charset="0"/>
              <a:sym typeface="Arial Bold"/>
            </a:endParaRPr>
          </a:p>
          <a:p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sz="112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courses, </a:t>
            </a:r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one must be </a:t>
            </a:r>
            <a:r>
              <a:rPr lang="en-US" sz="1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</a:p>
          <a:p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Choose at least </a:t>
            </a:r>
            <a:r>
              <a:rPr lang="en-US" sz="1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List A course </a:t>
            </a:r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List B </a:t>
            </a:r>
            <a:r>
              <a:rPr lang="en-US" sz="1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</a:p>
          <a:p>
            <a:endParaRPr lang="en-US" sz="1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ATAR PATHWAY</a:t>
            </a:r>
            <a:r>
              <a:rPr lang="en-US" sz="11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1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ATAR Courses/1 </a:t>
            </a:r>
            <a:r>
              <a:rPr lang="en-US" sz="1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or 1 </a:t>
            </a:r>
            <a:r>
              <a:rPr lang="en-US" sz="1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 </a:t>
            </a:r>
            <a:r>
              <a:rPr lang="en-US" sz="1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Certificate</a:t>
            </a:r>
          </a:p>
          <a:p>
            <a:r>
              <a:rPr lang="en-US" sz="1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Selections are made from the FIXED GRID on the Course Selection Form</a:t>
            </a:r>
          </a:p>
          <a:p>
            <a:endParaRPr lang="en-US" sz="1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must Select Reserve Courses for ATAR and General in case a course does not run or there is a clash of courses in the Timetable </a:t>
            </a:r>
          </a:p>
          <a:p>
            <a:pPr marL="514350" indent="-514350">
              <a:buFont typeface="+mj-lt"/>
              <a:buAutoNum type="arabicPeriod"/>
            </a:pPr>
            <a:endParaRPr lang="en-US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i="1" dirty="0">
                <a:solidFill>
                  <a:srgbClr val="FF6600"/>
                </a:solidFill>
              </a:rPr>
              <a:t>	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73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Career Practitioner- Sarah Johns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Role of the Career Practitioner </a:t>
            </a:r>
          </a:p>
          <a:p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students and parents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19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238299" y="2003112"/>
            <a:ext cx="8395854" cy="4626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Select</a:t>
            </a:r>
            <a:r>
              <a:rPr lang="en-US">
                <a:solidFill>
                  <a:srgbClr val="660066"/>
                </a:solidFill>
              </a:rPr>
              <a:t> </a:t>
            </a:r>
            <a:r>
              <a:rPr lang="en-US">
                <a:solidFill>
                  <a:srgbClr val="FF6600"/>
                </a:solidFill>
              </a:rPr>
              <a:t>6 courses, </a:t>
            </a:r>
            <a:r>
              <a:rPr lang="en-US"/>
              <a:t>one must be </a:t>
            </a:r>
            <a:r>
              <a:rPr lang="en-US">
                <a:solidFill>
                  <a:srgbClr val="FF6600"/>
                </a:solidFill>
              </a:rPr>
              <a:t>English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Choose at least </a:t>
            </a:r>
            <a:r>
              <a:rPr lang="en-US" i="1">
                <a:solidFill>
                  <a:srgbClr val="FF6600"/>
                </a:solidFill>
              </a:rPr>
              <a:t>1</a:t>
            </a:r>
            <a:r>
              <a:rPr lang="en-US">
                <a:solidFill>
                  <a:srgbClr val="FF6600"/>
                </a:solidFill>
              </a:rPr>
              <a:t> </a:t>
            </a:r>
            <a:r>
              <a:rPr lang="en-US" i="1">
                <a:solidFill>
                  <a:srgbClr val="FF6600"/>
                </a:solidFill>
              </a:rPr>
              <a:t>List A course</a:t>
            </a:r>
            <a:r>
              <a:rPr lang="en-US">
                <a:solidFill>
                  <a:srgbClr val="FF6600"/>
                </a:solidFill>
              </a:rPr>
              <a:t> </a:t>
            </a:r>
            <a:r>
              <a:rPr lang="en-US"/>
              <a:t>and </a:t>
            </a:r>
            <a:r>
              <a:rPr lang="en-US" i="1">
                <a:solidFill>
                  <a:srgbClr val="FF6600"/>
                </a:solidFill>
              </a:rPr>
              <a:t>1 List B course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ATAR PATHWAY</a:t>
            </a:r>
            <a:r>
              <a:rPr lang="en-US" b="1">
                <a:solidFill>
                  <a:srgbClr val="FF6600"/>
                </a:solidFill>
              </a:rPr>
              <a:t> </a:t>
            </a:r>
            <a:r>
              <a:rPr lang="en-US" i="1">
                <a:solidFill>
                  <a:srgbClr val="FF6600"/>
                </a:solidFill>
              </a:rPr>
              <a:t>– 4 ATAR Courses/1 General/1 VET Certificate</a:t>
            </a:r>
          </a:p>
          <a:p>
            <a:pPr>
              <a:buNone/>
            </a:pPr>
            <a:r>
              <a:rPr lang="en-US" i="1">
                <a:solidFill>
                  <a:srgbClr val="FF6600"/>
                </a:solidFill>
              </a:rPr>
              <a:t>	 - 4 ATAR Courses/2 General</a:t>
            </a:r>
          </a:p>
          <a:p>
            <a:pPr>
              <a:buNone/>
            </a:pPr>
            <a:r>
              <a:rPr lang="en-US" i="1">
                <a:solidFill>
                  <a:srgbClr val="FF6600"/>
                </a:solidFill>
              </a:rPr>
              <a:t>	- 5 ATAR Courses/1 VET Certificate</a:t>
            </a:r>
          </a:p>
          <a:p>
            <a:pPr>
              <a:buNone/>
            </a:pPr>
            <a:r>
              <a:rPr lang="en-US" i="1">
                <a:solidFill>
                  <a:srgbClr val="FF6600"/>
                </a:solidFill>
              </a:rPr>
              <a:t>	- 5 ATAR Courses/1 General Course</a:t>
            </a:r>
          </a:p>
          <a:p>
            <a:pPr>
              <a:buNone/>
            </a:pPr>
            <a:r>
              <a:rPr lang="en-US" i="1">
                <a:solidFill>
                  <a:srgbClr val="FF6600"/>
                </a:solidFill>
              </a:rPr>
              <a:t>	- 6 ATAR Courses</a:t>
            </a:r>
            <a:endParaRPr lang="en-US" i="1" dirty="0">
              <a:solidFill>
                <a:srgbClr val="FF6600"/>
              </a:solidFill>
            </a:endParaRPr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32398"/>
            <a:ext cx="7967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 points for Course Selection- ATAR</a:t>
            </a:r>
            <a:r>
              <a:rPr kumimoji="0" lang="en-AU" altLang="en-US" sz="32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AU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0342" y="2003112"/>
            <a:ext cx="10623665" cy="4724655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700"/>
              </a:spcBef>
              <a:buNone/>
              <a:defRPr>
                <a:uFillTx/>
              </a:defRPr>
            </a:pPr>
            <a:endParaRPr lang="en-US" dirty="0">
              <a:solidFill>
                <a:srgbClr val="A09859"/>
              </a:solidFill>
              <a:uFill>
                <a:solidFill>
                  <a:srgbClr val="A09859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must Select Reserve Courses for ATAR and General in case a course does not run or there is a clash of courses in the Timetable </a:t>
            </a:r>
          </a:p>
          <a:p>
            <a:pPr marL="514350" indent="-514350">
              <a:buFont typeface="+mj-lt"/>
              <a:buAutoNum type="arabicPeriod"/>
            </a:pPr>
            <a:endParaRPr lang="en-US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i="1" dirty="0">
                <a:solidFill>
                  <a:srgbClr val="FF6600"/>
                </a:solidFill>
              </a:rPr>
              <a:t>	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" y="2052213"/>
            <a:ext cx="7950424" cy="30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01620"/>
            <a:ext cx="79670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 points for Course Selection</a:t>
            </a:r>
            <a:r>
              <a:rPr kumimoji="0" lang="en-AU" altLang="en-US" sz="36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AU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630" y="5984956"/>
            <a:ext cx="10161178" cy="731728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700"/>
              </a:spcBef>
              <a:buNone/>
              <a:defRPr>
                <a:uFillTx/>
              </a:defRPr>
            </a:pPr>
            <a:endParaRPr lang="en-US" dirty="0">
              <a:solidFill>
                <a:srgbClr val="A09859"/>
              </a:solidFill>
              <a:uFill>
                <a:solidFill>
                  <a:srgbClr val="A09859"/>
                </a:solidFill>
              </a:uFill>
              <a:latin typeface="Calibri" panose="020F0502020204030204" pitchFamily="34" charset="0"/>
              <a:ea typeface="Arial Bold"/>
              <a:cs typeface="Calibri" panose="020F0502020204030204" pitchFamily="34" charset="0"/>
              <a:sym typeface="Arial Bold"/>
            </a:endParaRPr>
          </a:p>
          <a:p>
            <a:pPr marL="0" indent="0">
              <a:buNone/>
            </a:pPr>
            <a:r>
              <a:rPr lang="en-US" sz="9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must Select Reserve Courses for </a:t>
            </a:r>
            <a:r>
              <a:rPr lang="en-US" sz="9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en-US" sz="9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 a course does not run or there is a clash of courses in the Timetable 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i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i="1" dirty="0">
                <a:solidFill>
                  <a:srgbClr val="FF6600"/>
                </a:solidFill>
              </a:rPr>
              <a:t>	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" y="1729426"/>
            <a:ext cx="7687966" cy="41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32398"/>
            <a:ext cx="7967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 points for Course Selection</a:t>
            </a:r>
            <a:r>
              <a:rPr kumimoji="0" lang="en-AU" altLang="en-US" sz="32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AU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796" y="5852160"/>
            <a:ext cx="10139012" cy="86452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700"/>
              </a:spcBef>
              <a:buNone/>
              <a:defRPr>
                <a:uFillTx/>
              </a:defRPr>
            </a:pPr>
            <a:endParaRPr lang="en-US" dirty="0">
              <a:solidFill>
                <a:srgbClr val="A09859"/>
              </a:solidFill>
              <a:uFill>
                <a:solidFill>
                  <a:srgbClr val="A09859"/>
                </a:solidFill>
              </a:uFill>
              <a:latin typeface="Calibri" panose="020F0502020204030204" pitchFamily="34" charset="0"/>
              <a:ea typeface="Arial Bold"/>
              <a:cs typeface="Calibri" panose="020F0502020204030204" pitchFamily="34" charset="0"/>
              <a:sym typeface="Arial Bold"/>
            </a:endParaRPr>
          </a:p>
          <a:p>
            <a:pPr marL="0" indent="0">
              <a:buNone/>
            </a:pPr>
            <a:r>
              <a:rPr lang="en-US" sz="9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must Select Reserve Courses </a:t>
            </a:r>
            <a:r>
              <a:rPr lang="en-US" sz="9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General/Certificates </a:t>
            </a:r>
            <a:r>
              <a:rPr lang="en-US" sz="9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 a course does not run or there is a clash of courses in the Timetable 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n-US" i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i="1" dirty="0">
                <a:solidFill>
                  <a:srgbClr val="FF6600"/>
                </a:solidFill>
              </a:rPr>
              <a:t>	 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1970240"/>
            <a:ext cx="7900548" cy="38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32398"/>
            <a:ext cx="7967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 points for Course Selection</a:t>
            </a:r>
            <a:r>
              <a:rPr kumimoji="0" lang="en-AU" altLang="en-US" sz="32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AU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97533" y="-25315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" y="2039972"/>
            <a:ext cx="10086331" cy="45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2366" y="2246313"/>
            <a:ext cx="12489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32398"/>
            <a:ext cx="7967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82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8288" algn="ctr"/>
              </a:tabLst>
            </a:pPr>
            <a:r>
              <a:rPr lang="en-AU" alt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 points for Course Selection</a:t>
            </a:r>
            <a:r>
              <a:rPr kumimoji="0" lang="en-AU" altLang="en-US" sz="3200" b="1" i="0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AU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936034" y="21867"/>
            <a:ext cx="172071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BF8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A course          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B course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AU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endParaRPr kumimoji="0" lang="en-AU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0" algn="l"/>
              </a:tabLst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" y="2104881"/>
            <a:ext cx="8767157" cy="43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anose="020F0502020204030204" pitchFamily="34" charset="0"/>
                <a:cs typeface="Calibri" panose="020F0502020204030204" pitchFamily="34" charset="0"/>
              </a:rPr>
              <a:t>myfuture website- great resource for parents as well as students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82" y="2185448"/>
            <a:ext cx="7922279" cy="3750216"/>
          </a:xfrm>
        </p:spPr>
      </p:pic>
    </p:spTree>
    <p:extLst>
      <p:ext uri="{BB962C8B-B14F-4D97-AF65-F5344CB8AC3E}">
        <p14:creationId xmlns:p14="http://schemas.microsoft.com/office/powerpoint/2010/main" val="1173886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Course Selection Handbook- online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" y="2198688"/>
            <a:ext cx="6315743" cy="4303711"/>
          </a:xfrm>
        </p:spPr>
      </p:pic>
      <p:sp>
        <p:nvSpPr>
          <p:cNvPr id="6" name="TextBox 5"/>
          <p:cNvSpPr txBox="1"/>
          <p:nvPr/>
        </p:nvSpPr>
        <p:spPr>
          <a:xfrm>
            <a:off x="7010400" y="2309092"/>
            <a:ext cx="4922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Baldivis Secondary College Website</a:t>
            </a:r>
          </a:p>
          <a:p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Page</a:t>
            </a:r>
          </a:p>
          <a:p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School Icon</a:t>
            </a:r>
          </a:p>
          <a:p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10 Course Selection Tab</a:t>
            </a:r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4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>
                <a:latin typeface="Arial" charset="0"/>
                <a:cs typeface="Arial" charset="0"/>
              </a:rPr>
              <a:t/>
            </a:r>
            <a:br>
              <a:rPr lang="en-AU" dirty="0" smtClean="0">
                <a:latin typeface="Arial" charset="0"/>
                <a:cs typeface="Arial" charset="0"/>
              </a:rPr>
            </a:b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22533" name="Slide Number Placeholder 2"/>
          <p:cNvSpPr txBox="1">
            <a:spLocks/>
          </p:cNvSpPr>
          <p:nvPr/>
        </p:nvSpPr>
        <p:spPr bwMode="auto">
          <a:xfrm>
            <a:off x="1828800" y="6616700"/>
            <a:ext cx="3810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A8CD0F6-C9F5-41EA-82A3-A4818DC80879}" type="slidenum">
              <a:rPr lang="en-AU" sz="900">
                <a:solidFill>
                  <a:srgbClr val="FFFFFF"/>
                </a:solidFill>
                <a:cs typeface="Arial" charset="0"/>
              </a:rPr>
              <a:pPr eaLnBrk="1" hangingPunct="1"/>
              <a:t>5</a:t>
            </a:fld>
            <a:endParaRPr lang="en-AU" sz="9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3148"/>
          <a:stretch/>
        </p:blipFill>
        <p:spPr>
          <a:xfrm>
            <a:off x="526473" y="147782"/>
            <a:ext cx="11055927" cy="64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7190-8502-430D-BAC2-DF4DD080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73" y="631371"/>
            <a:ext cx="9613861" cy="1371378"/>
          </a:xfrm>
        </p:spPr>
        <p:txBody>
          <a:bodyPr>
            <a:normAutofit/>
          </a:bodyPr>
          <a:lstStyle/>
          <a:p>
            <a:r>
              <a:rPr lang="en-AU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 Selection for 2023-24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0689" y="2298840"/>
            <a:ext cx="9613825" cy="4490580"/>
          </a:xfrm>
        </p:spPr>
        <p:txBody>
          <a:bodyPr/>
          <a:lstStyle/>
          <a:p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Understanding WACE Requirements</a:t>
            </a:r>
          </a:p>
          <a:p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OLNA Requirements</a:t>
            </a:r>
          </a:p>
          <a:p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Good Standing</a:t>
            </a:r>
          </a:p>
          <a:p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Pathways for Year 11/12 WACE Courses-ATAR, General, External Training Pathway</a:t>
            </a:r>
          </a:p>
          <a:p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Benchmarks</a:t>
            </a:r>
          </a:p>
          <a:p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Tutorial Program</a:t>
            </a:r>
          </a:p>
          <a:p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 Selection Process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0242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Tutorial Program</a:t>
            </a:r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Weekly lessons</a:t>
            </a:r>
          </a:p>
          <a:p>
            <a:endParaRPr lang="en-AU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skills, interests and abilities</a:t>
            </a:r>
          </a:p>
          <a:p>
            <a:endParaRPr lang="en-AU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pathways and options</a:t>
            </a:r>
          </a:p>
          <a:p>
            <a:endParaRPr lang="en-AU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Supports preparation for life beyond school</a:t>
            </a:r>
            <a:endParaRPr lang="en-A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5" y="753228"/>
            <a:ext cx="10547927" cy="1080938"/>
          </a:xfrm>
        </p:spPr>
        <p:txBody>
          <a:bodyPr>
            <a:noAutofit/>
          </a:bodyPr>
          <a:lstStyle/>
          <a:p>
            <a:r>
              <a:rPr lang="en-A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are the pathway options for Year 10 students at the end of this year?</a:t>
            </a:r>
            <a:endParaRPr lang="en-A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64" y="2303812"/>
            <a:ext cx="4904509" cy="4091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491" y="2364507"/>
            <a:ext cx="67887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APPLY for TAFE Full Time</a:t>
            </a:r>
          </a:p>
          <a:p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Sign up for </a:t>
            </a: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 Apprenticeship</a:t>
            </a:r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 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Get a Full Time Job and leave school</a:t>
            </a:r>
          </a:p>
          <a:p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Return to school- choose </a:t>
            </a: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appropriate</a:t>
            </a:r>
          </a:p>
          <a:p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course </a:t>
            </a:r>
          </a:p>
        </p:txBody>
      </p:sp>
    </p:spTree>
    <p:extLst>
      <p:ext uri="{BB962C8B-B14F-4D97-AF65-F5344CB8AC3E}">
        <p14:creationId xmlns:p14="http://schemas.microsoft.com/office/powerpoint/2010/main" val="32946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E765E-8594-4F55-8187-8407DACD11F3}"/>
              </a:ext>
            </a:extLst>
          </p:cNvPr>
          <p:cNvSpPr/>
          <p:nvPr/>
        </p:nvSpPr>
        <p:spPr>
          <a:xfrm>
            <a:off x="1299076" y="3306980"/>
            <a:ext cx="2684450" cy="162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050A4B3-C32C-4322-B92D-C077623C34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7974EFF1-6555-4277-8547-1C92974E7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5974BEAF-D0A0-45D8-852C-637D4C6E2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1AF2B-DCB1-4D4F-A1AE-8BECD0E9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8" y="770882"/>
            <a:ext cx="8399025" cy="108093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WACE- Western Australian Certificate </a:t>
            </a:r>
            <a:b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 Education</a:t>
            </a:r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321" y="1970240"/>
            <a:ext cx="9613861" cy="39659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Graduation – Western Australian Certificate of Education (WACE</a:t>
            </a: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Courses completed over Years 11 and 12</a:t>
            </a:r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WACE Tracking</a:t>
            </a:r>
          </a:p>
          <a:p>
            <a:pPr lvl="1"/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Good </a:t>
            </a:r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Standing</a:t>
            </a:r>
          </a:p>
          <a:p>
            <a:pPr lvl="1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Prepare for transition to work, training or further education</a:t>
            </a:r>
          </a:p>
          <a:p>
            <a:pPr lvl="1"/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Senior school courses</a:t>
            </a:r>
          </a:p>
          <a:p>
            <a:pPr lvl="1"/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Vocational programs – incorporating Vocational Education and Training (VET)</a:t>
            </a:r>
          </a:p>
        </p:txBody>
      </p:sp>
    </p:spTree>
    <p:extLst>
      <p:ext uri="{BB962C8B-B14F-4D97-AF65-F5344CB8AC3E}">
        <p14:creationId xmlns:p14="http://schemas.microsoft.com/office/powerpoint/2010/main" val="305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1636</TotalTime>
  <Words>2626</Words>
  <Application>Microsoft Office PowerPoint</Application>
  <PresentationFormat>Widescreen</PresentationFormat>
  <Paragraphs>515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Arial Bold</vt:lpstr>
      <vt:lpstr>Calibri</vt:lpstr>
      <vt:lpstr>Helvetica</vt:lpstr>
      <vt:lpstr>Times New Roman</vt:lpstr>
      <vt:lpstr>Trebuchet MS</vt:lpstr>
      <vt:lpstr>Berlin</vt:lpstr>
      <vt:lpstr>Year 10 Parent Information Evening May 2022</vt:lpstr>
      <vt:lpstr>Acknowledgement to Country</vt:lpstr>
      <vt:lpstr>Year 10 Team Members</vt:lpstr>
      <vt:lpstr>Career Practitioner- Sarah Johns</vt:lpstr>
      <vt:lpstr> </vt:lpstr>
      <vt:lpstr>Course Selection for 2023-24 </vt:lpstr>
      <vt:lpstr>Tutorial Program</vt:lpstr>
      <vt:lpstr>What are the pathway options for Year 10 students at the end of this year?</vt:lpstr>
      <vt:lpstr>WACE- Western Australian Certificate  of Education</vt:lpstr>
      <vt:lpstr>WACE- Requirements </vt:lpstr>
      <vt:lpstr>WACE- Requirements</vt:lpstr>
      <vt:lpstr>Good Standing Policy- supports achievement of WACE</vt:lpstr>
      <vt:lpstr>Good Standing Policy</vt:lpstr>
      <vt:lpstr>Good Standing Policy</vt:lpstr>
      <vt:lpstr>WACE- Pathways at BSC</vt:lpstr>
      <vt:lpstr>How to make a Good Decision when selecting  Courses for 2023-24</vt:lpstr>
      <vt:lpstr>Benchmarks- Requirements for choosing Pathways at BSC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VET Certificate Pathways to TAFE or University</vt:lpstr>
      <vt:lpstr>USI Numbers      </vt:lpstr>
      <vt:lpstr>PowerPoint Presentation</vt:lpstr>
      <vt:lpstr>PowerPoint Presentation</vt:lpstr>
      <vt:lpstr>PowerPoint Presentation</vt:lpstr>
      <vt:lpstr> Progress of student with ATAR Benchmarks</vt:lpstr>
      <vt:lpstr> Progress of student with ATAR Benchmarks</vt:lpstr>
      <vt:lpstr> Progress of student with ATAR Benchmarks</vt:lpstr>
      <vt:lpstr>Progress of ATAR student who didn’t meet the benchmarks</vt:lpstr>
      <vt:lpstr>Progress of ATAR student who didn’t meet the benchmarks</vt:lpstr>
      <vt:lpstr>Progress of ATAR student who didn’t meet the benchmarks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myfuture website- great resource for parents as well as students</vt:lpstr>
      <vt:lpstr>Course Selection Handbook- 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to Parents</dc:title>
  <dc:creator>guganeha@gmail.com</dc:creator>
  <cp:lastModifiedBy>LETCH Amanda [Baldivis Secondary College]</cp:lastModifiedBy>
  <cp:revision>140</cp:revision>
  <dcterms:created xsi:type="dcterms:W3CDTF">2018-02-16T10:27:10Z</dcterms:created>
  <dcterms:modified xsi:type="dcterms:W3CDTF">2022-05-04T08:27:17Z</dcterms:modified>
</cp:coreProperties>
</file>